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388" r:id="rId3"/>
    <p:sldId id="373" r:id="rId4"/>
    <p:sldId id="404" r:id="rId5"/>
    <p:sldId id="411" r:id="rId6"/>
    <p:sldId id="412" r:id="rId7"/>
    <p:sldId id="413" r:id="rId8"/>
    <p:sldId id="414" r:id="rId9"/>
    <p:sldId id="397" r:id="rId10"/>
    <p:sldId id="369" r:id="rId11"/>
    <p:sldId id="398" r:id="rId12"/>
    <p:sldId id="399" r:id="rId13"/>
    <p:sldId id="410" r:id="rId14"/>
    <p:sldId id="415" r:id="rId15"/>
    <p:sldId id="416" r:id="rId16"/>
    <p:sldId id="418" r:id="rId17"/>
    <p:sldId id="417" r:id="rId18"/>
    <p:sldId id="407" r:id="rId19"/>
    <p:sldId id="363" r:id="rId20"/>
    <p:sldId id="368" r:id="rId21"/>
    <p:sldId id="419"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B9"/>
    <a:srgbClr val="C811AD"/>
    <a:srgbClr val="33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14BA8B7-0CBA-460C-BFAF-6EC8B5BFBC3A}" v="14" dt="2023-03-13T14:41:06.777"/>
    <p1510:client id="{C72E8B5F-BB32-4AD3-976C-28235F868786}" v="308" dt="2023-03-13T16:59:06.21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8" autoAdjust="0"/>
    <p:restoredTop sz="94660"/>
  </p:normalViewPr>
  <p:slideViewPr>
    <p:cSldViewPr snapToGrid="0">
      <p:cViewPr varScale="1">
        <p:scale>
          <a:sx n="59" d="100"/>
          <a:sy n="59" d="100"/>
        </p:scale>
        <p:origin x="960" y="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9B6B584-9BE6-4EF0-AF0E-9A567B99E7BD}" type="datetimeFigureOut">
              <a:rPr lang="en-US" smtClean="0"/>
              <a:t>4/12/2023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6B395A0-5166-4424-B6F5-E5078CC6C79C}" type="slidenum">
              <a:rPr lang="en-US" smtClean="0"/>
              <a:t>‹#›</a:t>
            </a:fld>
            <a:endParaRPr lang="en-US"/>
          </a:p>
        </p:txBody>
      </p:sp>
    </p:spTree>
    <p:extLst>
      <p:ext uri="{BB962C8B-B14F-4D97-AF65-F5344CB8AC3E}">
        <p14:creationId xmlns:p14="http://schemas.microsoft.com/office/powerpoint/2010/main" val="34010573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B395A0-5166-4424-B6F5-E5078CC6C79C}" type="slidenum">
              <a:rPr lang="en-US" smtClean="0"/>
              <a:t>2</a:t>
            </a:fld>
            <a:endParaRPr lang="en-US"/>
          </a:p>
        </p:txBody>
      </p:sp>
    </p:spTree>
    <p:extLst>
      <p:ext uri="{BB962C8B-B14F-4D97-AF65-F5344CB8AC3E}">
        <p14:creationId xmlns:p14="http://schemas.microsoft.com/office/powerpoint/2010/main" val="419461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https://www.macrotrends.net/countries/IND/india/life-expectancy#:~:text=The%20current%20life%20expectancy%20for,a%200.33%25%20increase%20from%202020.</a:t>
            </a:r>
          </a:p>
        </p:txBody>
      </p:sp>
      <p:sp>
        <p:nvSpPr>
          <p:cNvPr id="4" name="Slide Number Placeholder 3"/>
          <p:cNvSpPr>
            <a:spLocks noGrp="1"/>
          </p:cNvSpPr>
          <p:nvPr>
            <p:ph type="sldNum" sz="quarter" idx="5"/>
          </p:nvPr>
        </p:nvSpPr>
        <p:spPr/>
        <p:txBody>
          <a:bodyPr/>
          <a:lstStyle/>
          <a:p>
            <a:fld id="{E6B395A0-5166-4424-B6F5-E5078CC6C79C}" type="slidenum">
              <a:rPr lang="en-US" smtClean="0"/>
              <a:t>9</a:t>
            </a:fld>
            <a:endParaRPr lang="en-US"/>
          </a:p>
        </p:txBody>
      </p:sp>
    </p:spTree>
    <p:extLst>
      <p:ext uri="{BB962C8B-B14F-4D97-AF65-F5344CB8AC3E}">
        <p14:creationId xmlns:p14="http://schemas.microsoft.com/office/powerpoint/2010/main" val="366899391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10</a:t>
            </a:fld>
            <a:endParaRPr lang="en-US"/>
          </a:p>
        </p:txBody>
      </p:sp>
    </p:spTree>
    <p:extLst>
      <p:ext uri="{BB962C8B-B14F-4D97-AF65-F5344CB8AC3E}">
        <p14:creationId xmlns:p14="http://schemas.microsoft.com/office/powerpoint/2010/main" val="30571711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Average age of retirement in India is 58 to 63</a:t>
            </a:r>
          </a:p>
        </p:txBody>
      </p:sp>
      <p:sp>
        <p:nvSpPr>
          <p:cNvPr id="4" name="Slide Number Placeholder 3"/>
          <p:cNvSpPr>
            <a:spLocks noGrp="1"/>
          </p:cNvSpPr>
          <p:nvPr>
            <p:ph type="sldNum" sz="quarter" idx="5"/>
          </p:nvPr>
        </p:nvSpPr>
        <p:spPr/>
        <p:txBody>
          <a:bodyPr/>
          <a:lstStyle/>
          <a:p>
            <a:fld id="{E6B395A0-5166-4424-B6F5-E5078CC6C79C}" type="slidenum">
              <a:rPr lang="en-US" smtClean="0"/>
              <a:t>14</a:t>
            </a:fld>
            <a:endParaRPr lang="en-US"/>
          </a:p>
        </p:txBody>
      </p:sp>
    </p:spTree>
    <p:extLst>
      <p:ext uri="{BB962C8B-B14F-4D97-AF65-F5344CB8AC3E}">
        <p14:creationId xmlns:p14="http://schemas.microsoft.com/office/powerpoint/2010/main" val="27084884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https://www.macrotrends.net/countries/IND/india/life-expectancy#:~:text=The%20current%20life%20expectancy%20for,a%200.33%25%20increase%20from%202020.</a:t>
            </a:r>
          </a:p>
        </p:txBody>
      </p:sp>
      <p:sp>
        <p:nvSpPr>
          <p:cNvPr id="4" name="Slide Number Placeholder 3"/>
          <p:cNvSpPr>
            <a:spLocks noGrp="1"/>
          </p:cNvSpPr>
          <p:nvPr>
            <p:ph type="sldNum" sz="quarter" idx="5"/>
          </p:nvPr>
        </p:nvSpPr>
        <p:spPr/>
        <p:txBody>
          <a:bodyPr/>
          <a:lstStyle/>
          <a:p>
            <a:fld id="{E6B395A0-5166-4424-B6F5-E5078CC6C79C}" type="slidenum">
              <a:rPr lang="en-US" smtClean="0"/>
              <a:t>15</a:t>
            </a:fld>
            <a:endParaRPr lang="en-US"/>
          </a:p>
        </p:txBody>
      </p:sp>
    </p:spTree>
    <p:extLst>
      <p:ext uri="{BB962C8B-B14F-4D97-AF65-F5344CB8AC3E}">
        <p14:creationId xmlns:p14="http://schemas.microsoft.com/office/powerpoint/2010/main" val="11032289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dirty="0"/>
              <a:t>https://www.macrotrends.net/countries/IND/india/life-expectancy#:~:text=The%20current%20life%20expectancy%20for,a%200.33%25%20increase%20from%202020.</a:t>
            </a:r>
          </a:p>
        </p:txBody>
      </p:sp>
      <p:sp>
        <p:nvSpPr>
          <p:cNvPr id="4" name="Slide Number Placeholder 3"/>
          <p:cNvSpPr>
            <a:spLocks noGrp="1"/>
          </p:cNvSpPr>
          <p:nvPr>
            <p:ph type="sldNum" sz="quarter" idx="5"/>
          </p:nvPr>
        </p:nvSpPr>
        <p:spPr/>
        <p:txBody>
          <a:bodyPr/>
          <a:lstStyle/>
          <a:p>
            <a:fld id="{E6B395A0-5166-4424-B6F5-E5078CC6C79C}" type="slidenum">
              <a:rPr lang="en-US" smtClean="0"/>
              <a:t>16</a:t>
            </a:fld>
            <a:endParaRPr lang="en-US"/>
          </a:p>
        </p:txBody>
      </p:sp>
    </p:spTree>
    <p:extLst>
      <p:ext uri="{BB962C8B-B14F-4D97-AF65-F5344CB8AC3E}">
        <p14:creationId xmlns:p14="http://schemas.microsoft.com/office/powerpoint/2010/main" val="42845722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34208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4"/>
        <p:cNvGrpSpPr/>
        <p:nvPr/>
      </p:nvGrpSpPr>
      <p:grpSpPr>
        <a:xfrm>
          <a:off x="0" y="0"/>
          <a:ext cx="0" cy="0"/>
          <a:chOff x="0" y="0"/>
          <a:chExt cx="0" cy="0"/>
        </a:xfrm>
      </p:grpSpPr>
      <p:sp>
        <p:nvSpPr>
          <p:cNvPr id="365" name="Google Shape;365;gf2e3175deb_0_3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6" name="Google Shape;366;gf2e3175deb_0_3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53624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FF8508-0604-C1AA-5108-D611AADF4F57}"/>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86B880-0A18-3824-C015-611965709B3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4C8E70D-E8E5-F2CC-5CA8-72C7996DEF1E}"/>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5" name="Footer Placeholder 4">
            <a:extLst>
              <a:ext uri="{FF2B5EF4-FFF2-40B4-BE49-F238E27FC236}">
                <a16:creationId xmlns:a16="http://schemas.microsoft.com/office/drawing/2014/main" id="{B0AEF4D5-A76A-03F9-F34A-639CCB2B0F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78A9B8-FD7B-FE58-88DC-E09B5E863AD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7486291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571FF5-9599-81FB-AC09-2858A8706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54BD2DD-2913-46D0-EE17-AC9A34098A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6E752AB-62A2-2A78-4068-EEF328FA9BB3}"/>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5" name="Footer Placeholder 4">
            <a:extLst>
              <a:ext uri="{FF2B5EF4-FFF2-40B4-BE49-F238E27FC236}">
                <a16:creationId xmlns:a16="http://schemas.microsoft.com/office/drawing/2014/main" id="{4A9CD934-11F7-92E8-81D0-3C50E427B2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2C54F7A-7DAE-4F5A-3933-793EAA4D1B8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361978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9ED3543-6C6C-7530-84D4-DE000F51089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D6B415D-AE84-6D0D-A813-C9D3757A470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50056A-19F1-3BF6-D4A4-CF9EC45738D9}"/>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5" name="Footer Placeholder 4">
            <a:extLst>
              <a:ext uri="{FF2B5EF4-FFF2-40B4-BE49-F238E27FC236}">
                <a16:creationId xmlns:a16="http://schemas.microsoft.com/office/drawing/2014/main" id="{DE1702D9-FE04-8DB6-0CE3-DEFB8765EB1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B82EB4-8585-61B3-D170-97449B99F890}"/>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19637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and body" type="tx">
  <p:cSld name="Title and body">
    <p:spTree>
      <p:nvGrpSpPr>
        <p:cNvPr id="1" name="Shape 20"/>
        <p:cNvGrpSpPr/>
        <p:nvPr/>
      </p:nvGrpSpPr>
      <p:grpSpPr>
        <a:xfrm>
          <a:off x="0" y="0"/>
          <a:ext cx="0" cy="0"/>
          <a:chOff x="0" y="0"/>
          <a:chExt cx="0" cy="0"/>
        </a:xfrm>
      </p:grpSpPr>
      <p:sp>
        <p:nvSpPr>
          <p:cNvPr id="21" name="Google Shape;21;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2" name="Google Shape;22;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rmAutofit/>
          </a:bodyPr>
          <a:lstStyle>
            <a:lvl1pPr marL="609585" lvl="0" indent="-457189">
              <a:spcBef>
                <a:spcPts val="0"/>
              </a:spcBef>
              <a:spcAft>
                <a:spcPts val="0"/>
              </a:spcAft>
              <a:buSzPts val="1800"/>
              <a:buChar char="●"/>
              <a:defRPr/>
            </a:lvl1pPr>
            <a:lvl2pPr marL="1219170" lvl="1" indent="-423323">
              <a:spcBef>
                <a:spcPts val="0"/>
              </a:spcBef>
              <a:spcAft>
                <a:spcPts val="0"/>
              </a:spcAft>
              <a:buSzPts val="1400"/>
              <a:buChar char="○"/>
              <a:defRPr/>
            </a:lvl2pPr>
            <a:lvl3pPr marL="1828754" lvl="2" indent="-423323">
              <a:spcBef>
                <a:spcPts val="0"/>
              </a:spcBef>
              <a:spcAft>
                <a:spcPts val="0"/>
              </a:spcAft>
              <a:buSzPts val="1400"/>
              <a:buChar char="■"/>
              <a:defRPr/>
            </a:lvl3pPr>
            <a:lvl4pPr marL="2438339" lvl="3" indent="-423323">
              <a:spcBef>
                <a:spcPts val="0"/>
              </a:spcBef>
              <a:spcAft>
                <a:spcPts val="0"/>
              </a:spcAft>
              <a:buSzPts val="1400"/>
              <a:buChar char="●"/>
              <a:defRPr/>
            </a:lvl4pPr>
            <a:lvl5pPr marL="3047924" lvl="4" indent="-423323">
              <a:spcBef>
                <a:spcPts val="0"/>
              </a:spcBef>
              <a:spcAft>
                <a:spcPts val="0"/>
              </a:spcAft>
              <a:buSzPts val="1400"/>
              <a:buChar char="○"/>
              <a:defRPr/>
            </a:lvl5pPr>
            <a:lvl6pPr marL="3657509" lvl="5" indent="-423323">
              <a:spcBef>
                <a:spcPts val="0"/>
              </a:spcBef>
              <a:spcAft>
                <a:spcPts val="0"/>
              </a:spcAft>
              <a:buSzPts val="1400"/>
              <a:buChar char="■"/>
              <a:defRPr/>
            </a:lvl6pPr>
            <a:lvl7pPr marL="4267093" lvl="6" indent="-423323">
              <a:spcBef>
                <a:spcPts val="0"/>
              </a:spcBef>
              <a:spcAft>
                <a:spcPts val="0"/>
              </a:spcAft>
              <a:buSzPts val="1400"/>
              <a:buChar char="●"/>
              <a:defRPr/>
            </a:lvl7pPr>
            <a:lvl8pPr marL="4876678" lvl="7" indent="-423323">
              <a:spcBef>
                <a:spcPts val="0"/>
              </a:spcBef>
              <a:spcAft>
                <a:spcPts val="0"/>
              </a:spcAft>
              <a:buSzPts val="1400"/>
              <a:buChar char="○"/>
              <a:defRPr/>
            </a:lvl8pPr>
            <a:lvl9pPr marL="5486263" lvl="8" indent="-423323">
              <a:spcBef>
                <a:spcPts val="0"/>
              </a:spcBef>
              <a:spcAft>
                <a:spcPts val="0"/>
              </a:spcAft>
              <a:buSzPts val="1400"/>
              <a:buChar char="■"/>
              <a:defRPr/>
            </a:lvl9pPr>
          </a:lstStyle>
          <a:p>
            <a:endParaRPr/>
          </a:p>
        </p:txBody>
      </p:sp>
      <p:sp>
        <p:nvSpPr>
          <p:cNvPr id="23" name="Google Shape;23;p4"/>
          <p:cNvSpPr txBox="1">
            <a:spLocks noGrp="1"/>
          </p:cNvSpPr>
          <p:nvPr>
            <p:ph type="sldNum" idx="12"/>
          </p:nvPr>
        </p:nvSpPr>
        <p:spPr>
          <a:xfrm>
            <a:off x="11320333" y="6241345"/>
            <a:ext cx="731600" cy="5248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581193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61DA0-301E-3154-9379-C002098667F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7DE7E-E9C5-F412-1491-F9C379E3DD6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136B489-2A28-7A23-C222-E03FD8A94739}"/>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5" name="Footer Placeholder 4">
            <a:extLst>
              <a:ext uri="{FF2B5EF4-FFF2-40B4-BE49-F238E27FC236}">
                <a16:creationId xmlns:a16="http://schemas.microsoft.com/office/drawing/2014/main" id="{F1E972D6-5EDB-42F1-F537-77AA748C5D7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FF0ADA0-6469-5890-CDA5-FAA2E508B69E}"/>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548371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10DE6-2746-06F6-3DBB-B0D99F20141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82326DB-19B6-25E7-5B93-7DE82073107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7DEDEF-A4DC-AC03-253E-99DBDDC19679}"/>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5" name="Footer Placeholder 4">
            <a:extLst>
              <a:ext uri="{FF2B5EF4-FFF2-40B4-BE49-F238E27FC236}">
                <a16:creationId xmlns:a16="http://schemas.microsoft.com/office/drawing/2014/main" id="{A39AB2B8-862D-B05E-74AA-050B0768EA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68D7B94-333B-7FEF-869F-F4AF42898CF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2999516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EF8785-9C22-0B7D-AD9F-F81DEC43B7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D9BD5EF-BB5C-522F-5AD4-F4D97668C31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01CD0EC-D26C-B544-2BBE-FF7D91C8F91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FADE5E0-C054-CA6A-CA98-499B5FD1AF79}"/>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6" name="Footer Placeholder 5">
            <a:extLst>
              <a:ext uri="{FF2B5EF4-FFF2-40B4-BE49-F238E27FC236}">
                <a16:creationId xmlns:a16="http://schemas.microsoft.com/office/drawing/2014/main" id="{92446540-2682-8251-8312-1C03AF6357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9F05CE1-061D-FBC4-1F85-6DFD7BFAC7D8}"/>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798799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1F9AC5-DB35-3553-FA15-54C47833E842}"/>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A00DE04-D17D-C5F3-23D8-5E775124D2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8714127-FF8A-4BE2-CEC0-9EB37B7AE4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E62E9CDF-D750-18BA-B054-E3369A040B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B1ED0E8-FD6A-6FEA-D9B8-8A41D18F90E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7D3A0AA-3539-0EB6-BB63-D32E5242CD7B}"/>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8" name="Footer Placeholder 7">
            <a:extLst>
              <a:ext uri="{FF2B5EF4-FFF2-40B4-BE49-F238E27FC236}">
                <a16:creationId xmlns:a16="http://schemas.microsoft.com/office/drawing/2014/main" id="{EFBBE2A3-FE93-CE7A-FE71-D9EE5D897C4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59EAE88-0CAB-E1B4-72E1-FF91B88B9249}"/>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5855661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4343F9-9BB3-BBC3-F18F-A0EBA0F0A56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6D89A9E-C906-71EC-99AE-505502937021}"/>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4" name="Footer Placeholder 3">
            <a:extLst>
              <a:ext uri="{FF2B5EF4-FFF2-40B4-BE49-F238E27FC236}">
                <a16:creationId xmlns:a16="http://schemas.microsoft.com/office/drawing/2014/main" id="{889507EC-A3A9-2509-B5F2-C75BC7DFD95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B32C4BF-5782-A865-9C2A-79D4BDFE82B1}"/>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303386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2C571F6-68F8-A9F9-8C14-1BB43A7960B5}"/>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3" name="Footer Placeholder 2">
            <a:extLst>
              <a:ext uri="{FF2B5EF4-FFF2-40B4-BE49-F238E27FC236}">
                <a16:creationId xmlns:a16="http://schemas.microsoft.com/office/drawing/2014/main" id="{C1CFFE43-61A8-8915-7D1B-5F293A0A1FC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FCE71C-6739-2AE7-E1AE-813863DFE15D}"/>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13817913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A266B-A622-A4C2-9DC5-353DF40B59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6C0A6CB-1F4C-EDF0-7E5A-5C4C0E6DF5D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2171498-636C-96AA-9241-83CC7D0BAF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4DF2CC-B23E-658A-2085-41BE763B420B}"/>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6" name="Footer Placeholder 5">
            <a:extLst>
              <a:ext uri="{FF2B5EF4-FFF2-40B4-BE49-F238E27FC236}">
                <a16:creationId xmlns:a16="http://schemas.microsoft.com/office/drawing/2014/main" id="{E68A83F8-1280-3AA8-D9FA-7B870F419DD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8C2F5D-EEB2-B7C6-F322-97C9A4352DC5}"/>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4041528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1FD63A-33DB-B1C1-9CC4-49F34E6965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5E689BF-C4D5-9F5C-A56B-C7CE982D432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CF536CA-B1FA-7AF6-9E36-D3F1462D01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6829411-EAA4-781C-7F14-03E4494A904C}"/>
              </a:ext>
            </a:extLst>
          </p:cNvPr>
          <p:cNvSpPr>
            <a:spLocks noGrp="1"/>
          </p:cNvSpPr>
          <p:nvPr>
            <p:ph type="dt" sz="half" idx="10"/>
          </p:nvPr>
        </p:nvSpPr>
        <p:spPr/>
        <p:txBody>
          <a:bodyPr/>
          <a:lstStyle/>
          <a:p>
            <a:fld id="{9BF29082-54A5-48EA-BE98-00558F64365E}" type="datetimeFigureOut">
              <a:rPr lang="en-US" smtClean="0"/>
              <a:t>4/12/2023</a:t>
            </a:fld>
            <a:endParaRPr lang="en-US"/>
          </a:p>
        </p:txBody>
      </p:sp>
      <p:sp>
        <p:nvSpPr>
          <p:cNvPr id="6" name="Footer Placeholder 5">
            <a:extLst>
              <a:ext uri="{FF2B5EF4-FFF2-40B4-BE49-F238E27FC236}">
                <a16:creationId xmlns:a16="http://schemas.microsoft.com/office/drawing/2014/main" id="{6B52C4BE-7E25-F93C-1A6A-02378C7CCEA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0B0F616-C6A1-EB55-1A6D-D16F5A0A087B}"/>
              </a:ext>
            </a:extLst>
          </p:cNvPr>
          <p:cNvSpPr>
            <a:spLocks noGrp="1"/>
          </p:cNvSpPr>
          <p:nvPr>
            <p:ph type="sldNum" sz="quarter" idx="12"/>
          </p:nvPr>
        </p:nvSpPr>
        <p:spPr/>
        <p:txBody>
          <a:bodyPr/>
          <a:lstStyle/>
          <a:p>
            <a:fld id="{2A89E24A-A84A-4A6D-B358-8C806585FEB6}" type="slidenum">
              <a:rPr lang="en-US" smtClean="0"/>
              <a:t>‹#›</a:t>
            </a:fld>
            <a:endParaRPr lang="en-US"/>
          </a:p>
        </p:txBody>
      </p:sp>
    </p:spTree>
    <p:extLst>
      <p:ext uri="{BB962C8B-B14F-4D97-AF65-F5344CB8AC3E}">
        <p14:creationId xmlns:p14="http://schemas.microsoft.com/office/powerpoint/2010/main" val="6740002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F6ED6D-8BF1-7BE3-16C2-02D38333CEC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F96B122-353D-6D31-D96E-E1852385835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58D75-8834-6448-54FB-2BB90B43604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F29082-54A5-48EA-BE98-00558F64365E}" type="datetimeFigureOut">
              <a:rPr lang="en-US" smtClean="0"/>
              <a:t>4/12/2023</a:t>
            </a:fld>
            <a:endParaRPr lang="en-US"/>
          </a:p>
        </p:txBody>
      </p:sp>
      <p:sp>
        <p:nvSpPr>
          <p:cNvPr id="5" name="Footer Placeholder 4">
            <a:extLst>
              <a:ext uri="{FF2B5EF4-FFF2-40B4-BE49-F238E27FC236}">
                <a16:creationId xmlns:a16="http://schemas.microsoft.com/office/drawing/2014/main" id="{E6A6EC84-1961-F0DB-7EE3-72134126EA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8C8E68C-1E42-921B-78AE-023D9C1156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A89E24A-A84A-4A6D-B358-8C806585FEB6}" type="slidenum">
              <a:rPr lang="en-US" smtClean="0"/>
              <a:t>‹#›</a:t>
            </a:fld>
            <a:endParaRPr lang="en-US"/>
          </a:p>
        </p:txBody>
      </p:sp>
    </p:spTree>
    <p:extLst>
      <p:ext uri="{BB962C8B-B14F-4D97-AF65-F5344CB8AC3E}">
        <p14:creationId xmlns:p14="http://schemas.microsoft.com/office/powerpoint/2010/main" val="389392567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openxmlformats.org/officeDocument/2006/relationships/image" Target="../media/image1.png"/><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twitter.com/styagi" TargetMode="External"/><Relationship Id="rId2" Type="http://schemas.openxmlformats.org/officeDocument/2006/relationships/hyperlink" Target="https://www.linkedin.com/in/styagi/" TargetMode="External"/><Relationship Id="rId1" Type="http://schemas.openxmlformats.org/officeDocument/2006/relationships/slideLayout" Target="../slideLayouts/slideLayout12.xml"/><Relationship Id="rId6" Type="http://schemas.openxmlformats.org/officeDocument/2006/relationships/hyperlink" Target="https://www.instagram.com/gulaqfintech/" TargetMode="External"/><Relationship Id="rId5" Type="http://schemas.openxmlformats.org/officeDocument/2006/relationships/hyperlink" Target="https://twitter.com/gulaqfintech" TargetMode="External"/><Relationship Id="rId4" Type="http://schemas.openxmlformats.org/officeDocument/2006/relationships/hyperlink" Target="https://www.linkedin.com/in/gulaqnew"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con&#10;&#10;Description automatically generated">
            <a:extLst>
              <a:ext uri="{FF2B5EF4-FFF2-40B4-BE49-F238E27FC236}">
                <a16:creationId xmlns:a16="http://schemas.microsoft.com/office/drawing/2014/main" id="{B917D0EE-8543-1666-BC96-7FD2E62D52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00492" y="5516881"/>
            <a:ext cx="2065209" cy="707886"/>
          </a:xfrm>
          <a:prstGeom prst="rect">
            <a:avLst/>
          </a:prstGeom>
        </p:spPr>
      </p:pic>
      <p:grpSp>
        <p:nvGrpSpPr>
          <p:cNvPr id="6" name="Group 5">
            <a:extLst>
              <a:ext uri="{FF2B5EF4-FFF2-40B4-BE49-F238E27FC236}">
                <a16:creationId xmlns:a16="http://schemas.microsoft.com/office/drawing/2014/main" id="{7AC2C793-EAA4-91F9-BB78-A3D97B8CFC3D}"/>
              </a:ext>
            </a:extLst>
          </p:cNvPr>
          <p:cNvGrpSpPr/>
          <p:nvPr/>
        </p:nvGrpSpPr>
        <p:grpSpPr>
          <a:xfrm>
            <a:off x="2009422" y="2312873"/>
            <a:ext cx="8173156" cy="1831144"/>
            <a:chOff x="2099733" y="2611105"/>
            <a:chExt cx="8173156" cy="1831144"/>
          </a:xfrm>
        </p:grpSpPr>
        <p:sp>
          <p:nvSpPr>
            <p:cNvPr id="4" name="TextBox 3">
              <a:extLst>
                <a:ext uri="{FF2B5EF4-FFF2-40B4-BE49-F238E27FC236}">
                  <a16:creationId xmlns:a16="http://schemas.microsoft.com/office/drawing/2014/main" id="{2F081E96-CA9E-B3BA-EB49-FC6EFEC75B52}"/>
                </a:ext>
              </a:extLst>
            </p:cNvPr>
            <p:cNvSpPr txBox="1"/>
            <p:nvPr/>
          </p:nvSpPr>
          <p:spPr>
            <a:xfrm>
              <a:off x="2099734" y="2611105"/>
              <a:ext cx="8173155" cy="707886"/>
            </a:xfrm>
            <a:prstGeom prst="rect">
              <a:avLst/>
            </a:prstGeom>
            <a:noFill/>
          </p:spPr>
          <p:txBody>
            <a:bodyPr wrap="square" rtlCol="0">
              <a:spAutoFit/>
            </a:bodyPr>
            <a:lstStyle/>
            <a:p>
              <a:pPr algn="ctr"/>
              <a:r>
                <a:rPr lang="en-IN" sz="4000" dirty="0">
                  <a:solidFill>
                    <a:srgbClr val="0070C0"/>
                  </a:solidFill>
                </a:rPr>
                <a:t>Minimalist Art of Investing</a:t>
              </a:r>
              <a:endParaRPr lang="en-US" sz="4000" dirty="0">
                <a:solidFill>
                  <a:srgbClr val="0070C0"/>
                </a:solidFill>
              </a:endParaRPr>
            </a:p>
          </p:txBody>
        </p:sp>
        <p:sp>
          <p:nvSpPr>
            <p:cNvPr id="5" name="TextBox 4">
              <a:extLst>
                <a:ext uri="{FF2B5EF4-FFF2-40B4-BE49-F238E27FC236}">
                  <a16:creationId xmlns:a16="http://schemas.microsoft.com/office/drawing/2014/main" id="{7FE33AAD-D601-0722-8EFD-E8FCFEB39369}"/>
                </a:ext>
              </a:extLst>
            </p:cNvPr>
            <p:cNvSpPr txBox="1"/>
            <p:nvPr/>
          </p:nvSpPr>
          <p:spPr>
            <a:xfrm>
              <a:off x="5490950" y="4011362"/>
              <a:ext cx="1818639" cy="430887"/>
            </a:xfrm>
            <a:prstGeom prst="rect">
              <a:avLst/>
            </a:prstGeom>
            <a:noFill/>
          </p:spPr>
          <p:txBody>
            <a:bodyPr wrap="none" rtlCol="0">
              <a:spAutoFit/>
            </a:bodyPr>
            <a:lstStyle/>
            <a:p>
              <a:r>
                <a:rPr lang="en-IN" sz="2200" dirty="0"/>
                <a:t>Sandeep Tyagi</a:t>
              </a:r>
              <a:endParaRPr lang="en-US" sz="2200" dirty="0"/>
            </a:p>
          </p:txBody>
        </p:sp>
        <p:sp>
          <p:nvSpPr>
            <p:cNvPr id="2" name="TextBox 1">
              <a:extLst>
                <a:ext uri="{FF2B5EF4-FFF2-40B4-BE49-F238E27FC236}">
                  <a16:creationId xmlns:a16="http://schemas.microsoft.com/office/drawing/2014/main" id="{FBC2BEFE-96BD-26A7-8823-A9061632DC08}"/>
                </a:ext>
              </a:extLst>
            </p:cNvPr>
            <p:cNvSpPr txBox="1"/>
            <p:nvPr/>
          </p:nvSpPr>
          <p:spPr>
            <a:xfrm>
              <a:off x="2099733" y="3273534"/>
              <a:ext cx="8173155" cy="461665"/>
            </a:xfrm>
            <a:prstGeom prst="rect">
              <a:avLst/>
            </a:prstGeom>
            <a:noFill/>
          </p:spPr>
          <p:txBody>
            <a:bodyPr wrap="square" rtlCol="0">
              <a:spAutoFit/>
            </a:bodyPr>
            <a:lstStyle/>
            <a:p>
              <a:pPr algn="ctr"/>
              <a:r>
                <a:rPr lang="en-IN" sz="2400" dirty="0">
                  <a:solidFill>
                    <a:srgbClr val="0070C0"/>
                  </a:solidFill>
                </a:rPr>
                <a:t>Ep 4: Refining investment style</a:t>
              </a:r>
              <a:endParaRPr lang="en-US" sz="2400" dirty="0">
                <a:solidFill>
                  <a:srgbClr val="0070C0"/>
                </a:solidFill>
              </a:endParaRPr>
            </a:p>
          </p:txBody>
        </p:sp>
      </p:grpSp>
      <p:grpSp>
        <p:nvGrpSpPr>
          <p:cNvPr id="8" name="Group 7">
            <a:extLst>
              <a:ext uri="{FF2B5EF4-FFF2-40B4-BE49-F238E27FC236}">
                <a16:creationId xmlns:a16="http://schemas.microsoft.com/office/drawing/2014/main" id="{81292801-3806-CD95-B665-396CDD26085F}"/>
              </a:ext>
            </a:extLst>
          </p:cNvPr>
          <p:cNvGrpSpPr/>
          <p:nvPr/>
        </p:nvGrpSpPr>
        <p:grpSpPr>
          <a:xfrm>
            <a:off x="0" y="6811108"/>
            <a:ext cx="12192000" cy="46892"/>
            <a:chOff x="0" y="6811108"/>
            <a:chExt cx="12192000" cy="46892"/>
          </a:xfrm>
        </p:grpSpPr>
        <p:sp>
          <p:nvSpPr>
            <p:cNvPr id="9" name="Rectangle 8">
              <a:extLst>
                <a:ext uri="{FF2B5EF4-FFF2-40B4-BE49-F238E27FC236}">
                  <a16:creationId xmlns:a16="http://schemas.microsoft.com/office/drawing/2014/main" id="{D4B9DE4A-E9D8-313E-3676-75E0A4336C6F}"/>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53AA35D7-B270-5D60-705C-40ACC1F38DEC}"/>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4AB52455-7E29-859B-07DD-D0B07ED0D18C}"/>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D90B9FAD-D67E-411B-3E1E-F30E835C3B09}"/>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2258EBF5-A013-5639-DEE2-796A3EF601CA}"/>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2E3F7E8A-8627-B21C-F4FF-0DB570937B6B}"/>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309DEC97-4D13-BADB-65D5-557AD6610E76}"/>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385DE9AE-7083-530B-536C-B2E642FFEFB5}"/>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018B5319-DA7C-E245-3915-90B38B939DB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8E5D3526-3D75-DFED-976D-301F27EF1D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88F1EB85-A7CF-9D04-759C-873C943A29D2}"/>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0F14A493-55F8-A174-7164-A9F7EFB87AD4}"/>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58E88A43-AAA0-E52D-9CE2-7362562AD60D}"/>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18437BAF-F9FB-2CA4-5434-31F88CC6E0D7}"/>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77A64787-1596-69AD-91EA-08AC3710DCA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BF51DE69-246A-CAD4-17DB-089AD12770F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DDA6F91A-BA1D-511F-E49A-625A512A37A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86405587-5F0E-532E-CD52-6C9B71E1E8A6}"/>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94F283E0-B937-9E5A-2785-674491E56C58}"/>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A68E0F8F-3600-5AF4-ADC6-D6B388D0307A}"/>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Tree>
    <p:extLst>
      <p:ext uri="{BB962C8B-B14F-4D97-AF65-F5344CB8AC3E}">
        <p14:creationId xmlns:p14="http://schemas.microsoft.com/office/powerpoint/2010/main" val="18221864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5" name="TextBox 24">
            <a:extLst>
              <a:ext uri="{FF2B5EF4-FFF2-40B4-BE49-F238E27FC236}">
                <a16:creationId xmlns:a16="http://schemas.microsoft.com/office/drawing/2014/main" id="{EF181A40-3E1C-4E3C-E75D-4D10AC6D80EF}"/>
              </a:ext>
            </a:extLst>
          </p:cNvPr>
          <p:cNvSpPr txBox="1"/>
          <p:nvPr/>
        </p:nvSpPr>
        <p:spPr>
          <a:xfrm>
            <a:off x="1588312" y="1566771"/>
            <a:ext cx="7372217" cy="2957861"/>
          </a:xfrm>
          <a:prstGeom prst="rect">
            <a:avLst/>
          </a:prstGeom>
          <a:noFill/>
        </p:spPr>
        <p:txBody>
          <a:bodyPr wrap="square" rtlCol="0">
            <a:spAutoFit/>
          </a:bodyPr>
          <a:lstStyle/>
          <a:p>
            <a:pPr>
              <a:lnSpc>
                <a:spcPct val="150000"/>
              </a:lnSpc>
            </a:pPr>
            <a:r>
              <a:rPr lang="en-IN" b="1" dirty="0">
                <a:solidFill>
                  <a:schemeClr val="bg2">
                    <a:lumMod val="10000"/>
                  </a:schemeClr>
                </a:solidFill>
              </a:rPr>
              <a:t>Which is your preferred investment gear?</a:t>
            </a:r>
            <a:endParaRPr lang="en-IN" dirty="0">
              <a:solidFill>
                <a:srgbClr val="0070C0"/>
              </a:solidFill>
            </a:endParaRPr>
          </a:p>
          <a:p>
            <a:pPr marL="342900" indent="-342900">
              <a:lnSpc>
                <a:spcPct val="150000"/>
              </a:lnSpc>
              <a:buAutoNum type="alphaLcParenR"/>
            </a:pPr>
            <a:r>
              <a:rPr lang="en-IN" dirty="0"/>
              <a:t>Gear 6</a:t>
            </a:r>
          </a:p>
          <a:p>
            <a:pPr marL="342900" indent="-342900">
              <a:lnSpc>
                <a:spcPct val="150000"/>
              </a:lnSpc>
              <a:buAutoNum type="alphaLcParenR"/>
            </a:pPr>
            <a:r>
              <a:rPr lang="en-IN" dirty="0"/>
              <a:t>Gear 5</a:t>
            </a:r>
          </a:p>
          <a:p>
            <a:pPr marL="342900" indent="-342900">
              <a:lnSpc>
                <a:spcPct val="150000"/>
              </a:lnSpc>
              <a:buAutoNum type="alphaLcParenR"/>
            </a:pPr>
            <a:r>
              <a:rPr lang="en-IN" dirty="0"/>
              <a:t>Gear 4</a:t>
            </a:r>
          </a:p>
          <a:p>
            <a:pPr marL="342900" indent="-342900">
              <a:lnSpc>
                <a:spcPct val="150000"/>
              </a:lnSpc>
              <a:buAutoNum type="alphaLcParenR"/>
            </a:pPr>
            <a:r>
              <a:rPr lang="en-IN" dirty="0"/>
              <a:t>Gear 3</a:t>
            </a:r>
          </a:p>
          <a:p>
            <a:pPr marL="342900" indent="-342900">
              <a:lnSpc>
                <a:spcPct val="150000"/>
              </a:lnSpc>
              <a:buAutoNum type="alphaLcParenR"/>
            </a:pPr>
            <a:r>
              <a:rPr lang="en-IN" dirty="0"/>
              <a:t>Gear 2</a:t>
            </a:r>
          </a:p>
          <a:p>
            <a:pPr marL="342900" indent="-342900">
              <a:lnSpc>
                <a:spcPct val="150000"/>
              </a:lnSpc>
              <a:buAutoNum type="alphaLcParenR"/>
            </a:pPr>
            <a:r>
              <a:rPr lang="en-IN" dirty="0"/>
              <a:t>Gear 1</a:t>
            </a:r>
            <a:endParaRPr lang="en-US" dirty="0"/>
          </a:p>
        </p:txBody>
      </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4188967" cy="553998"/>
            </a:xfrm>
            <a:prstGeom prst="rect">
              <a:avLst/>
            </a:prstGeom>
            <a:noFill/>
          </p:spPr>
          <p:txBody>
            <a:bodyPr wrap="none" rtlCol="0">
              <a:spAutoFit/>
            </a:bodyPr>
            <a:lstStyle/>
            <a:p>
              <a:r>
                <a:rPr lang="en-US" sz="3000" b="1" dirty="0">
                  <a:solidFill>
                    <a:schemeClr val="bg1"/>
                  </a:solidFill>
                  <a:latin typeface="Merriweather" pitchFamily="2" charset="77"/>
                </a:rPr>
                <a:t>Gear based investing</a:t>
              </a:r>
              <a:endParaRPr lang="en-US" sz="3000" dirty="0">
                <a:solidFill>
                  <a:schemeClr val="bg1"/>
                </a:solidFill>
                <a:latin typeface="Merriweather" pitchFamily="2" charset="77"/>
              </a:endParaRPr>
            </a:p>
          </p:txBody>
        </p:sp>
      </p:grpSp>
      <p:pic>
        <p:nvPicPr>
          <p:cNvPr id="35" name="Graphic 34" descr="Questions with solid fill">
            <a:extLst>
              <a:ext uri="{FF2B5EF4-FFF2-40B4-BE49-F238E27FC236}">
                <a16:creationId xmlns:a16="http://schemas.microsoft.com/office/drawing/2014/main" id="{36F466BB-ADCD-A93D-61BE-7BD6F28223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188" y="1596719"/>
            <a:ext cx="458659" cy="458659"/>
          </a:xfrm>
          <a:prstGeom prst="rect">
            <a:avLst/>
          </a:prstGeom>
        </p:spPr>
      </p:pic>
      <p:pic>
        <p:nvPicPr>
          <p:cNvPr id="3" name="Picture 2" descr="Icon&#10;&#10;Description automatically generated">
            <a:extLst>
              <a:ext uri="{FF2B5EF4-FFF2-40B4-BE49-F238E27FC236}">
                <a16:creationId xmlns:a16="http://schemas.microsoft.com/office/drawing/2014/main" id="{CED1729F-DB6A-695A-AB86-2AF6545DDD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112986379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3" name="TextBox 2">
            <a:extLst>
              <a:ext uri="{FF2B5EF4-FFF2-40B4-BE49-F238E27FC236}">
                <a16:creationId xmlns:a16="http://schemas.microsoft.com/office/drawing/2014/main" id="{E69B6B55-BE85-E39F-D319-6B065F0836B7}"/>
              </a:ext>
            </a:extLst>
          </p:cNvPr>
          <p:cNvSpPr txBox="1"/>
          <p:nvPr/>
        </p:nvSpPr>
        <p:spPr>
          <a:xfrm>
            <a:off x="1195753" y="2393728"/>
            <a:ext cx="8111533"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Holding period of investment</a:t>
            </a:r>
          </a:p>
          <a:p>
            <a:pPr marL="285750" indent="-285750">
              <a:lnSpc>
                <a:spcPct val="150000"/>
              </a:lnSpc>
              <a:buFont typeface="Arial" panose="020B0604020202020204" pitchFamily="34" charset="0"/>
              <a:buChar char="•"/>
            </a:pPr>
            <a:r>
              <a:rPr lang="en-IN" dirty="0"/>
              <a:t>Spending behaviour of investment</a:t>
            </a:r>
          </a:p>
          <a:p>
            <a:pPr marL="285750" indent="-285750">
              <a:lnSpc>
                <a:spcPct val="150000"/>
              </a:lnSpc>
              <a:buFont typeface="Arial" panose="020B0604020202020204" pitchFamily="34" charset="0"/>
              <a:buChar char="•"/>
            </a:pPr>
            <a:r>
              <a:rPr lang="en-IN" dirty="0"/>
              <a:t>Income sources</a:t>
            </a:r>
          </a:p>
          <a:p>
            <a:pPr marL="285750" indent="-285750">
              <a:lnSpc>
                <a:spcPct val="150000"/>
              </a:lnSpc>
              <a:buFont typeface="Arial" panose="020B0604020202020204" pitchFamily="34" charset="0"/>
              <a:buChar char="•"/>
            </a:pPr>
            <a:r>
              <a:rPr lang="en-IN" dirty="0"/>
              <a:t>Experience with Equity products</a:t>
            </a:r>
          </a:p>
          <a:p>
            <a:pPr marL="285750" indent="-285750">
              <a:lnSpc>
                <a:spcPct val="150000"/>
              </a:lnSpc>
              <a:buFont typeface="Arial" panose="020B0604020202020204" pitchFamily="34" charset="0"/>
              <a:buChar char="•"/>
            </a:pPr>
            <a:r>
              <a:rPr lang="en-IN" dirty="0"/>
              <a:t>Investment objective</a:t>
            </a:r>
          </a:p>
          <a:p>
            <a:pPr marL="285750" indent="-285750">
              <a:lnSpc>
                <a:spcPct val="150000"/>
              </a:lnSpc>
              <a:buFont typeface="Arial" panose="020B0604020202020204" pitchFamily="34" charset="0"/>
              <a:buChar char="•"/>
            </a:pPr>
            <a:r>
              <a:rPr lang="en-IN" dirty="0"/>
              <a:t>Behaviour in falling markets</a:t>
            </a:r>
          </a:p>
          <a:p>
            <a:pPr marL="285750" indent="-285750">
              <a:lnSpc>
                <a:spcPct val="150000"/>
              </a:lnSpc>
              <a:buFont typeface="Arial" panose="020B0604020202020204" pitchFamily="34" charset="0"/>
              <a:buChar char="•"/>
            </a:pPr>
            <a:r>
              <a:rPr lang="en-IN" dirty="0"/>
              <a:t>Acceptable returns range</a:t>
            </a:r>
          </a:p>
        </p:txBody>
      </p:sp>
      <p:grpSp>
        <p:nvGrpSpPr>
          <p:cNvPr id="4" name="Group 3">
            <a:extLst>
              <a:ext uri="{FF2B5EF4-FFF2-40B4-BE49-F238E27FC236}">
                <a16:creationId xmlns:a16="http://schemas.microsoft.com/office/drawing/2014/main" id="{A6978187-0747-9463-5510-919E45CFC566}"/>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0D4A2AD9-78A5-BC7F-E039-1380A3912342}"/>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C12A5842-0E15-8D04-C663-6177422D532D}"/>
                </a:ext>
              </a:extLst>
            </p:cNvPr>
            <p:cNvSpPr txBox="1"/>
            <p:nvPr/>
          </p:nvSpPr>
          <p:spPr>
            <a:xfrm>
              <a:off x="1030415" y="324993"/>
              <a:ext cx="6091732" cy="553998"/>
            </a:xfrm>
            <a:prstGeom prst="rect">
              <a:avLst/>
            </a:prstGeom>
            <a:noFill/>
          </p:spPr>
          <p:txBody>
            <a:bodyPr wrap="none" rtlCol="0">
              <a:spAutoFit/>
            </a:bodyPr>
            <a:lstStyle/>
            <a:p>
              <a:r>
                <a:rPr lang="en-US" sz="3000" b="1" dirty="0">
                  <a:solidFill>
                    <a:schemeClr val="bg1"/>
                  </a:solidFill>
                  <a:latin typeface="Merriweather" pitchFamily="2" charset="77"/>
                </a:rPr>
                <a:t>Major factors - Risk Tolerance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E37FA222-E163-CDB3-1534-4A98258F7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 name="TextBox 1">
            <a:extLst>
              <a:ext uri="{FF2B5EF4-FFF2-40B4-BE49-F238E27FC236}">
                <a16:creationId xmlns:a16="http://schemas.microsoft.com/office/drawing/2014/main" id="{FAB01A49-18D1-7E06-3D50-EFF07C08E9EA}"/>
              </a:ext>
            </a:extLst>
          </p:cNvPr>
          <p:cNvSpPr txBox="1"/>
          <p:nvPr/>
        </p:nvSpPr>
        <p:spPr>
          <a:xfrm>
            <a:off x="1319308" y="1370740"/>
            <a:ext cx="8481184" cy="880369"/>
          </a:xfrm>
          <a:prstGeom prst="rect">
            <a:avLst/>
          </a:prstGeom>
          <a:noFill/>
        </p:spPr>
        <p:txBody>
          <a:bodyPr wrap="square" rtlCol="0">
            <a:spAutoFit/>
          </a:bodyPr>
          <a:lstStyle/>
          <a:p>
            <a:pPr>
              <a:lnSpc>
                <a:spcPct val="150000"/>
              </a:lnSpc>
            </a:pPr>
            <a:r>
              <a:rPr lang="en-US" b="1" dirty="0">
                <a:solidFill>
                  <a:srgbClr val="181818"/>
                </a:solidFill>
                <a:cs typeface="Calibri" panose="020F0502020204030204" pitchFamily="34" charset="0"/>
              </a:rPr>
              <a:t>Its not easy to know your risk tolerance. Hence, we have designed a Risk calculator on Gulaq.com. It’s a combination of the following factors:</a:t>
            </a:r>
          </a:p>
        </p:txBody>
      </p:sp>
    </p:spTree>
    <p:extLst>
      <p:ext uri="{BB962C8B-B14F-4D97-AF65-F5344CB8AC3E}">
        <p14:creationId xmlns:p14="http://schemas.microsoft.com/office/powerpoint/2010/main" val="32254564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3" name="TextBox 2">
            <a:extLst>
              <a:ext uri="{FF2B5EF4-FFF2-40B4-BE49-F238E27FC236}">
                <a16:creationId xmlns:a16="http://schemas.microsoft.com/office/drawing/2014/main" id="{E69B6B55-BE85-E39F-D319-6B065F0836B7}"/>
              </a:ext>
            </a:extLst>
          </p:cNvPr>
          <p:cNvSpPr txBox="1"/>
          <p:nvPr/>
        </p:nvSpPr>
        <p:spPr>
          <a:xfrm>
            <a:off x="1195754" y="2157818"/>
            <a:ext cx="8111533" cy="2542363"/>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Go to Gulaq.com</a:t>
            </a:r>
          </a:p>
          <a:p>
            <a:pPr marL="285750" indent="-285750">
              <a:lnSpc>
                <a:spcPct val="150000"/>
              </a:lnSpc>
              <a:buFont typeface="Arial" panose="020B0604020202020204" pitchFamily="34" charset="0"/>
              <a:buChar char="•"/>
            </a:pPr>
            <a:r>
              <a:rPr lang="en-IN" dirty="0"/>
              <a:t>Risk calculator – under Tools section</a:t>
            </a:r>
          </a:p>
          <a:p>
            <a:pPr marL="285750" indent="-285750">
              <a:lnSpc>
                <a:spcPct val="150000"/>
              </a:lnSpc>
              <a:buFont typeface="Arial" panose="020B0604020202020204" pitchFamily="34" charset="0"/>
              <a:buChar char="•"/>
            </a:pPr>
            <a:r>
              <a:rPr lang="en-IN" dirty="0"/>
              <a:t>Answer 7 basic questions about your investing behaviour</a:t>
            </a:r>
          </a:p>
          <a:p>
            <a:pPr marL="285750" indent="-285750">
              <a:lnSpc>
                <a:spcPct val="150000"/>
              </a:lnSpc>
              <a:buFont typeface="Arial" panose="020B0604020202020204" pitchFamily="34" charset="0"/>
              <a:buChar char="•"/>
            </a:pPr>
            <a:r>
              <a:rPr lang="en-IN" dirty="0"/>
              <a:t>Know Your Risk appetite</a:t>
            </a:r>
          </a:p>
          <a:p>
            <a:pPr marL="285750" indent="-285750">
              <a:lnSpc>
                <a:spcPct val="150000"/>
              </a:lnSpc>
              <a:buFont typeface="Arial" panose="020B0604020202020204" pitchFamily="34" charset="0"/>
              <a:buChar char="•"/>
            </a:pPr>
            <a:r>
              <a:rPr lang="en-IN" dirty="0"/>
              <a:t>Recommended Gear based investment portfolio</a:t>
            </a:r>
          </a:p>
          <a:p>
            <a:pPr marL="285750" indent="-285750">
              <a:lnSpc>
                <a:spcPct val="150000"/>
              </a:lnSpc>
              <a:buFont typeface="Arial" panose="020B0604020202020204" pitchFamily="34" charset="0"/>
              <a:buChar char="•"/>
            </a:pPr>
            <a:r>
              <a:rPr lang="en-IN" dirty="0"/>
              <a:t>Start investing</a:t>
            </a:r>
          </a:p>
        </p:txBody>
      </p:sp>
      <p:grpSp>
        <p:nvGrpSpPr>
          <p:cNvPr id="4" name="Group 3">
            <a:extLst>
              <a:ext uri="{FF2B5EF4-FFF2-40B4-BE49-F238E27FC236}">
                <a16:creationId xmlns:a16="http://schemas.microsoft.com/office/drawing/2014/main" id="{A6978187-0747-9463-5510-919E45CFC566}"/>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0D4A2AD9-78A5-BC7F-E039-1380A3912342}"/>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C12A5842-0E15-8D04-C663-6177422D532D}"/>
                </a:ext>
              </a:extLst>
            </p:cNvPr>
            <p:cNvSpPr txBox="1"/>
            <p:nvPr/>
          </p:nvSpPr>
          <p:spPr>
            <a:xfrm>
              <a:off x="1030415" y="324993"/>
              <a:ext cx="8214108" cy="553998"/>
            </a:xfrm>
            <a:prstGeom prst="rect">
              <a:avLst/>
            </a:prstGeom>
            <a:noFill/>
          </p:spPr>
          <p:txBody>
            <a:bodyPr wrap="none" rtlCol="0">
              <a:spAutoFit/>
            </a:bodyPr>
            <a:lstStyle/>
            <a:p>
              <a:r>
                <a:rPr lang="en-US" sz="3000" b="1" dirty="0">
                  <a:solidFill>
                    <a:schemeClr val="bg1"/>
                  </a:solidFill>
                  <a:latin typeface="Merriweather" pitchFamily="2" charset="77"/>
                </a:rPr>
                <a:t>Risk Calculator – Know your risk appetite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E37FA222-E163-CDB3-1534-4A98258F72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 name="TextBox 1">
            <a:extLst>
              <a:ext uri="{FF2B5EF4-FFF2-40B4-BE49-F238E27FC236}">
                <a16:creationId xmlns:a16="http://schemas.microsoft.com/office/drawing/2014/main" id="{FAB01A49-18D1-7E06-3D50-EFF07C08E9EA}"/>
              </a:ext>
            </a:extLst>
          </p:cNvPr>
          <p:cNvSpPr txBox="1"/>
          <p:nvPr/>
        </p:nvSpPr>
        <p:spPr>
          <a:xfrm>
            <a:off x="1195754" y="1555482"/>
            <a:ext cx="8999504" cy="464871"/>
          </a:xfrm>
          <a:prstGeom prst="rect">
            <a:avLst/>
          </a:prstGeom>
          <a:noFill/>
        </p:spPr>
        <p:txBody>
          <a:bodyPr wrap="square" rtlCol="0">
            <a:spAutoFit/>
          </a:bodyPr>
          <a:lstStyle/>
          <a:p>
            <a:pPr>
              <a:lnSpc>
                <a:spcPct val="150000"/>
              </a:lnSpc>
            </a:pPr>
            <a:r>
              <a:rPr lang="en-US" dirty="0">
                <a:solidFill>
                  <a:srgbClr val="181818"/>
                </a:solidFill>
                <a:cs typeface="Calibri" panose="020F0502020204030204" pitchFamily="34" charset="0"/>
              </a:rPr>
              <a:t>Its not easy to know your risk tolerance. Hence, we designed a Risk calculator on Gulaq.com</a:t>
            </a:r>
          </a:p>
        </p:txBody>
      </p:sp>
    </p:spTree>
    <p:extLst>
      <p:ext uri="{BB962C8B-B14F-4D97-AF65-F5344CB8AC3E}">
        <p14:creationId xmlns:p14="http://schemas.microsoft.com/office/powerpoint/2010/main" val="30493136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2255746" cy="553998"/>
            </a:xfrm>
            <a:prstGeom prst="rect">
              <a:avLst/>
            </a:prstGeom>
            <a:noFill/>
          </p:spPr>
          <p:txBody>
            <a:bodyPr wrap="none" rtlCol="0">
              <a:spAutoFit/>
            </a:bodyPr>
            <a:lstStyle/>
            <a:p>
              <a:r>
                <a:rPr lang="en-US" sz="3000" b="1" dirty="0">
                  <a:solidFill>
                    <a:schemeClr val="bg1"/>
                  </a:solidFill>
                  <a:latin typeface="Merriweather" pitchFamily="2" charset="77"/>
                </a:rPr>
                <a:t>Case Study</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30415" y="1718042"/>
            <a:ext cx="8461110" cy="1295868"/>
          </a:xfrm>
          <a:prstGeom prst="rect">
            <a:avLst/>
          </a:prstGeom>
          <a:noFill/>
        </p:spPr>
        <p:txBody>
          <a:bodyPr wrap="square" rtlCol="0">
            <a:spAutoFit/>
          </a:bodyPr>
          <a:lstStyle/>
          <a:p>
            <a:pPr>
              <a:lnSpc>
                <a:spcPct val="150000"/>
              </a:lnSpc>
            </a:pPr>
            <a:r>
              <a:rPr lang="en-IN"/>
              <a:t>Chanchal Kumar has saved Rs. 9 Lakhs. He expects to buy a home and would require Rs. 10 Lakhs as downpayment in next 5 years. How should he assess the impact of his liquidity need on this savings plan?</a:t>
            </a:r>
            <a:endParaRPr lang="en-IN" dirty="0"/>
          </a:p>
        </p:txBody>
      </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32607522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AAD9EA4E-32EF-81DF-1D18-12801FCED2B4}"/>
              </a:ext>
            </a:extLst>
          </p:cNvPr>
          <p:cNvGrpSpPr/>
          <p:nvPr/>
        </p:nvGrpSpPr>
        <p:grpSpPr>
          <a:xfrm>
            <a:off x="0" y="6811108"/>
            <a:ext cx="12192000" cy="46892"/>
            <a:chOff x="0" y="6811108"/>
            <a:chExt cx="12192000" cy="46892"/>
          </a:xfrm>
        </p:grpSpPr>
        <p:sp>
          <p:nvSpPr>
            <p:cNvPr id="5" name="Rectangle 4">
              <a:extLst>
                <a:ext uri="{FF2B5EF4-FFF2-40B4-BE49-F238E27FC236}">
                  <a16:creationId xmlns:a16="http://schemas.microsoft.com/office/drawing/2014/main" id="{72A8BFE9-D421-3BA2-83A2-122C7797C16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6" name="Rectangle 5">
              <a:extLst>
                <a:ext uri="{FF2B5EF4-FFF2-40B4-BE49-F238E27FC236}">
                  <a16:creationId xmlns:a16="http://schemas.microsoft.com/office/drawing/2014/main" id="{263BE863-F695-9271-BF26-6FF9A557C5ED}"/>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7" name="Rectangle 6">
              <a:extLst>
                <a:ext uri="{FF2B5EF4-FFF2-40B4-BE49-F238E27FC236}">
                  <a16:creationId xmlns:a16="http://schemas.microsoft.com/office/drawing/2014/main" id="{ADD2BCB1-6513-5131-1892-786BA8DB9642}"/>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8" name="Rectangle 7">
              <a:extLst>
                <a:ext uri="{FF2B5EF4-FFF2-40B4-BE49-F238E27FC236}">
                  <a16:creationId xmlns:a16="http://schemas.microsoft.com/office/drawing/2014/main" id="{1CAD5923-F468-A5A1-1C8E-E2C6CA93878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9" name="Rectangle 8">
              <a:extLst>
                <a:ext uri="{FF2B5EF4-FFF2-40B4-BE49-F238E27FC236}">
                  <a16:creationId xmlns:a16="http://schemas.microsoft.com/office/drawing/2014/main" id="{D6194320-B25C-691D-81F8-D87B37BEC10B}"/>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0" name="Rectangle 9">
              <a:extLst>
                <a:ext uri="{FF2B5EF4-FFF2-40B4-BE49-F238E27FC236}">
                  <a16:creationId xmlns:a16="http://schemas.microsoft.com/office/drawing/2014/main" id="{76C0055C-0691-01AD-9024-31B66AE2AC26}"/>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1" name="Rectangle 10">
              <a:extLst>
                <a:ext uri="{FF2B5EF4-FFF2-40B4-BE49-F238E27FC236}">
                  <a16:creationId xmlns:a16="http://schemas.microsoft.com/office/drawing/2014/main" id="{9682BB68-8307-B2A2-6560-F59D2A8FB84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2" name="Rectangle 11">
              <a:extLst>
                <a:ext uri="{FF2B5EF4-FFF2-40B4-BE49-F238E27FC236}">
                  <a16:creationId xmlns:a16="http://schemas.microsoft.com/office/drawing/2014/main" id="{0F665D95-54C2-ABF6-C56C-81BEACB62343}"/>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AD9EDD0-BB38-6B5C-D69C-3A04AC358AAB}"/>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6AD005C5-150E-0398-0741-1DC4C73496F2}"/>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2D206FAE-EE70-30FF-B6C1-79EC0CC14179}"/>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F98F6AF5-0E0E-7EA9-3A58-343DE28890CB}"/>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ECA15950-DC6E-B97B-6081-389849F76AF0}"/>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2B736588-478E-6B27-A7C4-911554FB5AE1}"/>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4AC49382-C124-3163-6F5A-2D5C0F55A8AC}"/>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680522BE-4ED1-5A96-0BF0-1F5AEBB245C1}"/>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7DD6B37-CDC5-EB80-A1FA-CDB01DCD68E3}"/>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C3F90DEB-B1D0-2F67-9AC1-96A0E53AE5AF}"/>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1CE95395-AE99-36A2-E0D4-8B2056AA3A5B}"/>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C3A93C13-FC57-E837-B3C8-BC853E3547C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5" name="TextBox 24">
            <a:extLst>
              <a:ext uri="{FF2B5EF4-FFF2-40B4-BE49-F238E27FC236}">
                <a16:creationId xmlns:a16="http://schemas.microsoft.com/office/drawing/2014/main" id="{EF181A40-3E1C-4E3C-E75D-4D10AC6D80EF}"/>
              </a:ext>
            </a:extLst>
          </p:cNvPr>
          <p:cNvSpPr txBox="1"/>
          <p:nvPr/>
        </p:nvSpPr>
        <p:spPr>
          <a:xfrm>
            <a:off x="1588312" y="1566771"/>
            <a:ext cx="7372217" cy="1295868"/>
          </a:xfrm>
          <a:prstGeom prst="rect">
            <a:avLst/>
          </a:prstGeom>
          <a:noFill/>
        </p:spPr>
        <p:txBody>
          <a:bodyPr wrap="square" rtlCol="0">
            <a:spAutoFit/>
          </a:bodyPr>
          <a:lstStyle/>
          <a:p>
            <a:pPr>
              <a:lnSpc>
                <a:spcPct val="150000"/>
              </a:lnSpc>
            </a:pPr>
            <a:r>
              <a:rPr lang="en-IN" b="1" dirty="0">
                <a:solidFill>
                  <a:schemeClr val="bg2">
                    <a:lumMod val="10000"/>
                  </a:schemeClr>
                </a:solidFill>
              </a:rPr>
              <a:t>Can Chanchal invest in Gear 5?</a:t>
            </a:r>
          </a:p>
          <a:p>
            <a:pPr marL="342900" indent="-342900">
              <a:lnSpc>
                <a:spcPct val="150000"/>
              </a:lnSpc>
              <a:buAutoNum type="alphaLcParenR"/>
            </a:pPr>
            <a:r>
              <a:rPr lang="en-IN" dirty="0">
                <a:solidFill>
                  <a:schemeClr val="bg2">
                    <a:lumMod val="10000"/>
                  </a:schemeClr>
                </a:solidFill>
              </a:rPr>
              <a:t>Yes, higher average returns makes it easier to reach goal</a:t>
            </a:r>
          </a:p>
          <a:p>
            <a:pPr marL="342900" indent="-342900">
              <a:lnSpc>
                <a:spcPct val="150000"/>
              </a:lnSpc>
              <a:buAutoNum type="alphaLcParenR"/>
            </a:pPr>
            <a:r>
              <a:rPr lang="en-IN" dirty="0">
                <a:solidFill>
                  <a:schemeClr val="bg2">
                    <a:lumMod val="10000"/>
                  </a:schemeClr>
                </a:solidFill>
              </a:rPr>
              <a:t>No, worst scenario is falling short of goal requirement</a:t>
            </a:r>
          </a:p>
        </p:txBody>
      </p:sp>
      <p:grpSp>
        <p:nvGrpSpPr>
          <p:cNvPr id="27" name="Group 26">
            <a:extLst>
              <a:ext uri="{FF2B5EF4-FFF2-40B4-BE49-F238E27FC236}">
                <a16:creationId xmlns:a16="http://schemas.microsoft.com/office/drawing/2014/main" id="{ADA254DD-6A47-A5CA-186B-C4525DE39EF3}"/>
              </a:ext>
            </a:extLst>
          </p:cNvPr>
          <p:cNvGrpSpPr/>
          <p:nvPr/>
        </p:nvGrpSpPr>
        <p:grpSpPr>
          <a:xfrm>
            <a:off x="0" y="-13252"/>
            <a:ext cx="12192000" cy="1230489"/>
            <a:chOff x="0" y="-13252"/>
            <a:chExt cx="12192000" cy="1230489"/>
          </a:xfrm>
        </p:grpSpPr>
        <p:sp>
          <p:nvSpPr>
            <p:cNvPr id="30" name="Rectangle 29">
              <a:extLst>
                <a:ext uri="{FF2B5EF4-FFF2-40B4-BE49-F238E27FC236}">
                  <a16:creationId xmlns:a16="http://schemas.microsoft.com/office/drawing/2014/main" id="{FDF09384-AE72-4B77-64BA-ABE54A3337AC}"/>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09E77F5D-BD69-DA68-15F1-971A536005D4}"/>
                </a:ext>
              </a:extLst>
            </p:cNvPr>
            <p:cNvSpPr txBox="1"/>
            <p:nvPr/>
          </p:nvSpPr>
          <p:spPr>
            <a:xfrm>
              <a:off x="1030415" y="324993"/>
              <a:ext cx="2223686" cy="553998"/>
            </a:xfrm>
            <a:prstGeom prst="rect">
              <a:avLst/>
            </a:prstGeom>
            <a:noFill/>
          </p:spPr>
          <p:txBody>
            <a:bodyPr wrap="none" rtlCol="0">
              <a:spAutoFit/>
            </a:bodyPr>
            <a:lstStyle/>
            <a:p>
              <a:r>
                <a:rPr lang="en-US" sz="3000" b="1" dirty="0">
                  <a:solidFill>
                    <a:schemeClr val="bg1"/>
                  </a:solidFill>
                  <a:latin typeface="Merriweather" pitchFamily="2" charset="77"/>
                </a:rPr>
                <a:t>Case study</a:t>
              </a:r>
              <a:endParaRPr lang="en-US" sz="3000" dirty="0">
                <a:solidFill>
                  <a:schemeClr val="bg1"/>
                </a:solidFill>
                <a:latin typeface="Merriweather" pitchFamily="2" charset="77"/>
              </a:endParaRPr>
            </a:p>
          </p:txBody>
        </p:sp>
      </p:grpSp>
      <p:pic>
        <p:nvPicPr>
          <p:cNvPr id="35" name="Graphic 34" descr="Questions with solid fill">
            <a:extLst>
              <a:ext uri="{FF2B5EF4-FFF2-40B4-BE49-F238E27FC236}">
                <a16:creationId xmlns:a16="http://schemas.microsoft.com/office/drawing/2014/main" id="{36F466BB-ADCD-A93D-61BE-7BD6F2822345}"/>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49188" y="1596719"/>
            <a:ext cx="458659" cy="458659"/>
          </a:xfrm>
          <a:prstGeom prst="rect">
            <a:avLst/>
          </a:prstGeom>
        </p:spPr>
      </p:pic>
      <p:pic>
        <p:nvPicPr>
          <p:cNvPr id="3" name="Picture 2" descr="Icon&#10;&#10;Description automatically generated">
            <a:extLst>
              <a:ext uri="{FF2B5EF4-FFF2-40B4-BE49-F238E27FC236}">
                <a16:creationId xmlns:a16="http://schemas.microsoft.com/office/drawing/2014/main" id="{CED1729F-DB6A-695A-AB86-2AF6545DDD7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 name="Rectangle 1">
            <a:extLst>
              <a:ext uri="{FF2B5EF4-FFF2-40B4-BE49-F238E27FC236}">
                <a16:creationId xmlns:a16="http://schemas.microsoft.com/office/drawing/2014/main" id="{DB8F4C02-7C16-B0DF-C320-6A0A616309F1}"/>
              </a:ext>
            </a:extLst>
          </p:cNvPr>
          <p:cNvSpPr/>
          <p:nvPr/>
        </p:nvSpPr>
        <p:spPr>
          <a:xfrm>
            <a:off x="8730344" y="2055378"/>
            <a:ext cx="3037114" cy="103107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dirty="0"/>
              <a:t>Liquidity assessment template provided on Gulaq.com</a:t>
            </a:r>
          </a:p>
        </p:txBody>
      </p:sp>
    </p:spTree>
    <p:extLst>
      <p:ext uri="{BB962C8B-B14F-4D97-AF65-F5344CB8AC3E}">
        <p14:creationId xmlns:p14="http://schemas.microsoft.com/office/powerpoint/2010/main" val="26765814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3" name="Group 32">
            <a:extLst>
              <a:ext uri="{FF2B5EF4-FFF2-40B4-BE49-F238E27FC236}">
                <a16:creationId xmlns:a16="http://schemas.microsoft.com/office/drawing/2014/main" id="{F0A9B963-EE29-0929-7C16-D53D03C35232}"/>
              </a:ext>
            </a:extLst>
          </p:cNvPr>
          <p:cNvGrpSpPr/>
          <p:nvPr/>
        </p:nvGrpSpPr>
        <p:grpSpPr>
          <a:xfrm>
            <a:off x="0" y="-13252"/>
            <a:ext cx="12192000" cy="1230489"/>
            <a:chOff x="0" y="-13252"/>
            <a:chExt cx="12192000" cy="1230489"/>
          </a:xfrm>
        </p:grpSpPr>
        <p:sp>
          <p:nvSpPr>
            <p:cNvPr id="36" name="Rectangle 35">
              <a:extLst>
                <a:ext uri="{FF2B5EF4-FFF2-40B4-BE49-F238E27FC236}">
                  <a16:creationId xmlns:a16="http://schemas.microsoft.com/office/drawing/2014/main" id="{6FDFA76B-6BA0-6242-83BB-3C0BCA216D8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A780994D-EC5B-33F4-AE9F-4A1323BE5BA6}"/>
                </a:ext>
              </a:extLst>
            </p:cNvPr>
            <p:cNvSpPr txBox="1"/>
            <p:nvPr/>
          </p:nvSpPr>
          <p:spPr>
            <a:xfrm>
              <a:off x="1030415" y="324993"/>
              <a:ext cx="8988358" cy="553998"/>
            </a:xfrm>
            <a:prstGeom prst="rect">
              <a:avLst/>
            </a:prstGeom>
            <a:noFill/>
          </p:spPr>
          <p:txBody>
            <a:bodyPr wrap="none" rtlCol="0">
              <a:spAutoFit/>
            </a:bodyPr>
            <a:lstStyle/>
            <a:p>
              <a:r>
                <a:rPr lang="en-US" sz="3000" b="1" dirty="0">
                  <a:solidFill>
                    <a:schemeClr val="bg1"/>
                  </a:solidFill>
                  <a:latin typeface="Merriweather" pitchFamily="2" charset="77"/>
                </a:rPr>
                <a:t>Gear based investing – 5 Year Rolling Returns</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93BEBFAD-E52F-6086-EA90-F107B2CAB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35040"/>
            <a:ext cx="1581530" cy="542098"/>
          </a:xfrm>
          <a:prstGeom prst="rect">
            <a:avLst/>
          </a:prstGeom>
        </p:spPr>
      </p:pic>
      <p:graphicFrame>
        <p:nvGraphicFramePr>
          <p:cNvPr id="2" name="Table 4">
            <a:extLst>
              <a:ext uri="{FF2B5EF4-FFF2-40B4-BE49-F238E27FC236}">
                <a16:creationId xmlns:a16="http://schemas.microsoft.com/office/drawing/2014/main" id="{85541153-440E-7A19-BCDD-16B5484FE149}"/>
              </a:ext>
            </a:extLst>
          </p:cNvPr>
          <p:cNvGraphicFramePr>
            <a:graphicFrameLocks noGrp="1"/>
          </p:cNvGraphicFramePr>
          <p:nvPr>
            <p:extLst>
              <p:ext uri="{D42A27DB-BD31-4B8C-83A1-F6EECF244321}">
                <p14:modId xmlns:p14="http://schemas.microsoft.com/office/powerpoint/2010/main" val="4097929449"/>
              </p:ext>
            </p:extLst>
          </p:nvPr>
        </p:nvGraphicFramePr>
        <p:xfrm>
          <a:off x="906844" y="1587500"/>
          <a:ext cx="10162020" cy="184150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660574380"/>
                    </a:ext>
                  </a:extLst>
                </a:gridCol>
                <a:gridCol w="1349828">
                  <a:extLst>
                    <a:ext uri="{9D8B030D-6E8A-4147-A177-3AD203B41FA5}">
                      <a16:colId xmlns:a16="http://schemas.microsoft.com/office/drawing/2014/main" val="1306631811"/>
                    </a:ext>
                  </a:extLst>
                </a:gridCol>
                <a:gridCol w="1360714">
                  <a:extLst>
                    <a:ext uri="{9D8B030D-6E8A-4147-A177-3AD203B41FA5}">
                      <a16:colId xmlns:a16="http://schemas.microsoft.com/office/drawing/2014/main" val="3229099758"/>
                    </a:ext>
                  </a:extLst>
                </a:gridCol>
                <a:gridCol w="1360715">
                  <a:extLst>
                    <a:ext uri="{9D8B030D-6E8A-4147-A177-3AD203B41FA5}">
                      <a16:colId xmlns:a16="http://schemas.microsoft.com/office/drawing/2014/main" val="3935470327"/>
                    </a:ext>
                  </a:extLst>
                </a:gridCol>
                <a:gridCol w="1436914">
                  <a:extLst>
                    <a:ext uri="{9D8B030D-6E8A-4147-A177-3AD203B41FA5}">
                      <a16:colId xmlns:a16="http://schemas.microsoft.com/office/drawing/2014/main" val="3909646141"/>
                    </a:ext>
                  </a:extLst>
                </a:gridCol>
                <a:gridCol w="1349829">
                  <a:extLst>
                    <a:ext uri="{9D8B030D-6E8A-4147-A177-3AD203B41FA5}">
                      <a16:colId xmlns:a16="http://schemas.microsoft.com/office/drawing/2014/main" val="1924427583"/>
                    </a:ext>
                  </a:extLst>
                </a:gridCol>
                <a:gridCol w="1399020">
                  <a:extLst>
                    <a:ext uri="{9D8B030D-6E8A-4147-A177-3AD203B41FA5}">
                      <a16:colId xmlns:a16="http://schemas.microsoft.com/office/drawing/2014/main" val="3089082711"/>
                    </a:ext>
                  </a:extLst>
                </a:gridCol>
              </a:tblGrid>
              <a:tr h="370840">
                <a:tc>
                  <a:txBody>
                    <a:bodyPr/>
                    <a:lstStyle/>
                    <a:p>
                      <a:pPr>
                        <a:lnSpc>
                          <a:spcPct val="150000"/>
                        </a:lnSpc>
                      </a:pPr>
                      <a:endParaRPr lang="en-IN"/>
                    </a:p>
                  </a:txBody>
                  <a:tcPr/>
                </a:tc>
                <a:tc>
                  <a:txBody>
                    <a:bodyPr/>
                    <a:lstStyle/>
                    <a:p>
                      <a:pPr algn="ctr">
                        <a:lnSpc>
                          <a:spcPct val="150000"/>
                        </a:lnSpc>
                      </a:pPr>
                      <a:r>
                        <a:rPr lang="en-IN" dirty="0"/>
                        <a:t>Gear 6</a:t>
                      </a:r>
                    </a:p>
                  </a:txBody>
                  <a:tcPr/>
                </a:tc>
                <a:tc>
                  <a:txBody>
                    <a:bodyPr/>
                    <a:lstStyle/>
                    <a:p>
                      <a:pPr algn="ctr">
                        <a:lnSpc>
                          <a:spcPct val="150000"/>
                        </a:lnSpc>
                      </a:pPr>
                      <a:r>
                        <a:rPr lang="en-IN" dirty="0"/>
                        <a:t>Gear 5</a:t>
                      </a:r>
                    </a:p>
                  </a:txBody>
                  <a:tcPr/>
                </a:tc>
                <a:tc>
                  <a:txBody>
                    <a:bodyPr/>
                    <a:lstStyle/>
                    <a:p>
                      <a:pPr algn="ctr">
                        <a:lnSpc>
                          <a:spcPct val="150000"/>
                        </a:lnSpc>
                      </a:pPr>
                      <a:r>
                        <a:rPr lang="en-IN" dirty="0"/>
                        <a:t>Gear 4</a:t>
                      </a:r>
                    </a:p>
                  </a:txBody>
                  <a:tcPr/>
                </a:tc>
                <a:tc>
                  <a:txBody>
                    <a:bodyPr/>
                    <a:lstStyle/>
                    <a:p>
                      <a:pPr algn="ctr">
                        <a:lnSpc>
                          <a:spcPct val="150000"/>
                        </a:lnSpc>
                      </a:pPr>
                      <a:r>
                        <a:rPr lang="en-IN" dirty="0"/>
                        <a:t>Gear 3</a:t>
                      </a:r>
                    </a:p>
                  </a:txBody>
                  <a:tcPr/>
                </a:tc>
                <a:tc>
                  <a:txBody>
                    <a:bodyPr/>
                    <a:lstStyle/>
                    <a:p>
                      <a:pPr algn="ctr">
                        <a:lnSpc>
                          <a:spcPct val="150000"/>
                        </a:lnSpc>
                      </a:pPr>
                      <a:r>
                        <a:rPr lang="en-IN" dirty="0"/>
                        <a:t>Gear 2</a:t>
                      </a:r>
                    </a:p>
                  </a:txBody>
                  <a:tcPr/>
                </a:tc>
                <a:tc>
                  <a:txBody>
                    <a:bodyPr/>
                    <a:lstStyle/>
                    <a:p>
                      <a:pPr algn="ctr">
                        <a:lnSpc>
                          <a:spcPct val="150000"/>
                        </a:lnSpc>
                      </a:pPr>
                      <a:r>
                        <a:rPr lang="en-IN" dirty="0"/>
                        <a:t>Gear 1</a:t>
                      </a:r>
                    </a:p>
                  </a:txBody>
                  <a:tcPr/>
                </a:tc>
                <a:extLst>
                  <a:ext uri="{0D108BD9-81ED-4DB2-BD59-A6C34878D82A}">
                    <a16:rowId xmlns:a16="http://schemas.microsoft.com/office/drawing/2014/main" val="3720769226"/>
                  </a:ext>
                </a:extLst>
              </a:tr>
              <a:tr h="370840">
                <a:tc>
                  <a:txBody>
                    <a:bodyPr/>
                    <a:lstStyle/>
                    <a:p>
                      <a:pPr>
                        <a:lnSpc>
                          <a:spcPct val="150000"/>
                        </a:lnSpc>
                      </a:pPr>
                      <a:r>
                        <a:rPr lang="en-IN" dirty="0"/>
                        <a:t>Average Returns</a:t>
                      </a:r>
                    </a:p>
                  </a:txBody>
                  <a:tcPr/>
                </a:tc>
                <a:tc>
                  <a:txBody>
                    <a:bodyPr/>
                    <a:lstStyle/>
                    <a:p>
                      <a:pPr algn="r" fontAlgn="b"/>
                      <a:r>
                        <a:rPr lang="en-IN" sz="1800" b="0" i="0" u="none" strike="noStrike" dirty="0">
                          <a:solidFill>
                            <a:srgbClr val="000000"/>
                          </a:solidFill>
                          <a:effectLst/>
                          <a:latin typeface="Calibri" panose="020F0502020204030204" pitchFamily="34" charset="0"/>
                        </a:rPr>
                        <a:t>11.2%</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11.1%</a:t>
                      </a:r>
                    </a:p>
                  </a:txBody>
                  <a:tcPr marL="0" marR="0" marT="0" marB="0" anchor="b"/>
                </a:tc>
                <a:tc>
                  <a:txBody>
                    <a:bodyPr/>
                    <a:lstStyle/>
                    <a:p>
                      <a:pPr algn="r" fontAlgn="b"/>
                      <a:r>
                        <a:rPr lang="en-IN" sz="1800" b="0" i="0" u="none" strike="noStrike" dirty="0">
                          <a:solidFill>
                            <a:srgbClr val="000000"/>
                          </a:solidFill>
                          <a:effectLst/>
                          <a:latin typeface="Calibri" panose="020F0502020204030204" pitchFamily="34" charset="0"/>
                        </a:rPr>
                        <a:t>10.8%</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10.2%</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9.5%</a:t>
                      </a:r>
                    </a:p>
                  </a:txBody>
                  <a:tcPr marL="0" marR="0" marT="0" marB="0" anchor="b"/>
                </a:tc>
                <a:tc>
                  <a:txBody>
                    <a:bodyPr/>
                    <a:lstStyle/>
                    <a:p>
                      <a:pPr algn="r" fontAlgn="b"/>
                      <a:r>
                        <a:rPr lang="en-IN" sz="1800" b="0" i="0" u="none" strike="noStrike" dirty="0">
                          <a:solidFill>
                            <a:srgbClr val="000000"/>
                          </a:solidFill>
                          <a:effectLst/>
                          <a:latin typeface="Calibri" panose="020F0502020204030204" pitchFamily="34" charset="0"/>
                        </a:rPr>
                        <a:t>8.5%</a:t>
                      </a:r>
                    </a:p>
                  </a:txBody>
                  <a:tcPr marL="0" marR="0" marT="0" marB="0" anchor="b"/>
                </a:tc>
                <a:extLst>
                  <a:ext uri="{0D108BD9-81ED-4DB2-BD59-A6C34878D82A}">
                    <a16:rowId xmlns:a16="http://schemas.microsoft.com/office/drawing/2014/main" val="4011000677"/>
                  </a:ext>
                </a:extLst>
              </a:tr>
              <a:tr h="370840">
                <a:tc>
                  <a:txBody>
                    <a:bodyPr/>
                    <a:lstStyle/>
                    <a:p>
                      <a:pPr>
                        <a:lnSpc>
                          <a:spcPct val="150000"/>
                        </a:lnSpc>
                      </a:pPr>
                      <a:r>
                        <a:rPr lang="en-IN" dirty="0"/>
                        <a:t>Best Returns</a:t>
                      </a:r>
                    </a:p>
                  </a:txBody>
                  <a:tcPr/>
                </a:tc>
                <a:tc>
                  <a:txBody>
                    <a:bodyPr/>
                    <a:lstStyle/>
                    <a:p>
                      <a:pPr algn="r" fontAlgn="b"/>
                      <a:r>
                        <a:rPr lang="en-IN" sz="1800" b="0" i="0" u="none" strike="noStrike">
                          <a:solidFill>
                            <a:srgbClr val="000000"/>
                          </a:solidFill>
                          <a:effectLst/>
                          <a:latin typeface="Calibri" panose="020F0502020204030204" pitchFamily="34" charset="0"/>
                        </a:rPr>
                        <a:t>24.8%</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22.4%</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19.4%</a:t>
                      </a:r>
                    </a:p>
                  </a:txBody>
                  <a:tcPr marL="0" marR="0" marT="0" marB="0" anchor="b"/>
                </a:tc>
                <a:tc>
                  <a:txBody>
                    <a:bodyPr/>
                    <a:lstStyle/>
                    <a:p>
                      <a:pPr algn="r" fontAlgn="b"/>
                      <a:r>
                        <a:rPr lang="en-IN" sz="1800" b="0" i="0" u="none" strike="noStrike" dirty="0">
                          <a:solidFill>
                            <a:srgbClr val="000000"/>
                          </a:solidFill>
                          <a:effectLst/>
                          <a:latin typeface="Calibri" panose="020F0502020204030204" pitchFamily="34" charset="0"/>
                        </a:rPr>
                        <a:t>15.5%</a:t>
                      </a:r>
                    </a:p>
                  </a:txBody>
                  <a:tcPr marL="0" marR="0" marT="0" marB="0" anchor="b"/>
                </a:tc>
                <a:tc>
                  <a:txBody>
                    <a:bodyPr/>
                    <a:lstStyle/>
                    <a:p>
                      <a:pPr algn="r" fontAlgn="b"/>
                      <a:r>
                        <a:rPr lang="en-IN" sz="1800" b="0" i="0" u="none" strike="noStrike" dirty="0">
                          <a:solidFill>
                            <a:srgbClr val="000000"/>
                          </a:solidFill>
                          <a:effectLst/>
                          <a:latin typeface="Calibri" panose="020F0502020204030204" pitchFamily="34" charset="0"/>
                        </a:rPr>
                        <a:t>11.9%</a:t>
                      </a:r>
                    </a:p>
                  </a:txBody>
                  <a:tcPr marL="0" marR="0" marT="0" marB="0" anchor="b"/>
                </a:tc>
                <a:tc>
                  <a:txBody>
                    <a:bodyPr/>
                    <a:lstStyle/>
                    <a:p>
                      <a:pPr algn="r" fontAlgn="b"/>
                      <a:r>
                        <a:rPr lang="en-IN" sz="1800" b="0" i="0" u="none" strike="noStrike" dirty="0">
                          <a:solidFill>
                            <a:srgbClr val="000000"/>
                          </a:solidFill>
                          <a:effectLst/>
                          <a:latin typeface="Calibri" panose="020F0502020204030204" pitchFamily="34" charset="0"/>
                        </a:rPr>
                        <a:t>11.6%</a:t>
                      </a:r>
                    </a:p>
                  </a:txBody>
                  <a:tcPr marL="0" marR="0" marT="0" marB="0" anchor="b"/>
                </a:tc>
                <a:extLst>
                  <a:ext uri="{0D108BD9-81ED-4DB2-BD59-A6C34878D82A}">
                    <a16:rowId xmlns:a16="http://schemas.microsoft.com/office/drawing/2014/main" val="3823837246"/>
                  </a:ext>
                </a:extLst>
              </a:tr>
              <a:tr h="370840">
                <a:tc>
                  <a:txBody>
                    <a:bodyPr/>
                    <a:lstStyle/>
                    <a:p>
                      <a:pPr>
                        <a:lnSpc>
                          <a:spcPct val="150000"/>
                        </a:lnSpc>
                      </a:pPr>
                      <a:r>
                        <a:rPr lang="en-IN" dirty="0"/>
                        <a:t>Worst Returns</a:t>
                      </a:r>
                    </a:p>
                  </a:txBody>
                  <a:tcPr/>
                </a:tc>
                <a:tc>
                  <a:txBody>
                    <a:bodyPr/>
                    <a:lstStyle/>
                    <a:p>
                      <a:pPr algn="r" fontAlgn="b"/>
                      <a:r>
                        <a:rPr lang="en-IN" sz="1800" b="0" i="0" u="none" strike="noStrike">
                          <a:solidFill>
                            <a:srgbClr val="000000"/>
                          </a:solidFill>
                          <a:effectLst/>
                          <a:latin typeface="Calibri" panose="020F0502020204030204" pitchFamily="34" charset="0"/>
                        </a:rPr>
                        <a:t>0.0%</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2.4%</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4.5%</a:t>
                      </a:r>
                    </a:p>
                  </a:txBody>
                  <a:tcPr marL="0" marR="0" marT="0" marB="0" anchor="b"/>
                </a:tc>
                <a:tc>
                  <a:txBody>
                    <a:bodyPr/>
                    <a:lstStyle/>
                    <a:p>
                      <a:pPr algn="r" fontAlgn="b"/>
                      <a:r>
                        <a:rPr lang="en-IN" sz="1800" b="0" i="0" u="none" strike="noStrike">
                          <a:solidFill>
                            <a:srgbClr val="000000"/>
                          </a:solidFill>
                          <a:effectLst/>
                          <a:latin typeface="Calibri" panose="020F0502020204030204" pitchFamily="34" charset="0"/>
                        </a:rPr>
                        <a:t>6.4%</a:t>
                      </a:r>
                    </a:p>
                  </a:txBody>
                  <a:tcPr marL="0" marR="0" marT="0" marB="0" anchor="b"/>
                </a:tc>
                <a:tc>
                  <a:txBody>
                    <a:bodyPr/>
                    <a:lstStyle/>
                    <a:p>
                      <a:pPr algn="r" fontAlgn="b"/>
                      <a:r>
                        <a:rPr lang="en-IN" sz="1800" b="0" i="0" u="none" strike="noStrike" dirty="0">
                          <a:solidFill>
                            <a:srgbClr val="000000"/>
                          </a:solidFill>
                          <a:effectLst/>
                          <a:latin typeface="Calibri" panose="020F0502020204030204" pitchFamily="34" charset="0"/>
                        </a:rPr>
                        <a:t>7.1%</a:t>
                      </a:r>
                    </a:p>
                  </a:txBody>
                  <a:tcPr marL="0" marR="0" marT="0" marB="0" anchor="b"/>
                </a:tc>
                <a:tc>
                  <a:txBody>
                    <a:bodyPr/>
                    <a:lstStyle/>
                    <a:p>
                      <a:pPr algn="r" fontAlgn="b"/>
                      <a:r>
                        <a:rPr lang="en-IN" sz="1800" b="0" i="0" u="none" strike="noStrike" dirty="0">
                          <a:solidFill>
                            <a:srgbClr val="000000"/>
                          </a:solidFill>
                          <a:effectLst/>
                          <a:latin typeface="Calibri" panose="020F0502020204030204" pitchFamily="34" charset="0"/>
                        </a:rPr>
                        <a:t>6.3%</a:t>
                      </a:r>
                    </a:p>
                  </a:txBody>
                  <a:tcPr marL="0" marR="0" marT="0" marB="0" anchor="b"/>
                </a:tc>
                <a:extLst>
                  <a:ext uri="{0D108BD9-81ED-4DB2-BD59-A6C34878D82A}">
                    <a16:rowId xmlns:a16="http://schemas.microsoft.com/office/drawing/2014/main" val="1757165330"/>
                  </a:ext>
                </a:extLst>
              </a:tr>
            </a:tbl>
          </a:graphicData>
        </a:graphic>
      </p:graphicFrame>
      <p:sp>
        <p:nvSpPr>
          <p:cNvPr id="9" name="TextBox 8">
            <a:extLst>
              <a:ext uri="{FF2B5EF4-FFF2-40B4-BE49-F238E27FC236}">
                <a16:creationId xmlns:a16="http://schemas.microsoft.com/office/drawing/2014/main" id="{2784C8A5-43BB-84A0-BE85-0A3984666508}"/>
              </a:ext>
            </a:extLst>
          </p:cNvPr>
          <p:cNvSpPr txBox="1"/>
          <p:nvPr/>
        </p:nvSpPr>
        <p:spPr>
          <a:xfrm>
            <a:off x="2372621" y="6309844"/>
            <a:ext cx="6096000" cy="382092"/>
          </a:xfrm>
          <a:prstGeom prst="rect">
            <a:avLst/>
          </a:prstGeom>
          <a:noFill/>
        </p:spPr>
        <p:txBody>
          <a:bodyPr wrap="square">
            <a:spAutoFit/>
          </a:bodyPr>
          <a:lstStyle/>
          <a:p>
            <a:pPr>
              <a:lnSpc>
                <a:spcPct val="150000"/>
              </a:lnSpc>
            </a:pPr>
            <a:r>
              <a:rPr lang="en-IN" sz="1400" dirty="0">
                <a:sym typeface="Wingdings" panose="05000000000000000000" pitchFamily="2" charset="2"/>
              </a:rPr>
              <a:t>*Equity = BSE Sensex, Debt = FD Returns, 90% confidence </a:t>
            </a:r>
          </a:p>
        </p:txBody>
      </p:sp>
      <p:graphicFrame>
        <p:nvGraphicFramePr>
          <p:cNvPr id="3" name="Table 4">
            <a:extLst>
              <a:ext uri="{FF2B5EF4-FFF2-40B4-BE49-F238E27FC236}">
                <a16:creationId xmlns:a16="http://schemas.microsoft.com/office/drawing/2014/main" id="{2F5E3886-944C-A986-2CCA-DC27C62BE1D4}"/>
              </a:ext>
            </a:extLst>
          </p:cNvPr>
          <p:cNvGraphicFramePr>
            <a:graphicFrameLocks noGrp="1"/>
          </p:cNvGraphicFramePr>
          <p:nvPr>
            <p:extLst>
              <p:ext uri="{D42A27DB-BD31-4B8C-83A1-F6EECF244321}">
                <p14:modId xmlns:p14="http://schemas.microsoft.com/office/powerpoint/2010/main" val="2772370676"/>
              </p:ext>
            </p:extLst>
          </p:nvPr>
        </p:nvGraphicFramePr>
        <p:xfrm>
          <a:off x="947557" y="3855294"/>
          <a:ext cx="10162020" cy="1841500"/>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660574380"/>
                    </a:ext>
                  </a:extLst>
                </a:gridCol>
                <a:gridCol w="1349828">
                  <a:extLst>
                    <a:ext uri="{9D8B030D-6E8A-4147-A177-3AD203B41FA5}">
                      <a16:colId xmlns:a16="http://schemas.microsoft.com/office/drawing/2014/main" val="1306631811"/>
                    </a:ext>
                  </a:extLst>
                </a:gridCol>
                <a:gridCol w="1360714">
                  <a:extLst>
                    <a:ext uri="{9D8B030D-6E8A-4147-A177-3AD203B41FA5}">
                      <a16:colId xmlns:a16="http://schemas.microsoft.com/office/drawing/2014/main" val="3229099758"/>
                    </a:ext>
                  </a:extLst>
                </a:gridCol>
                <a:gridCol w="1360715">
                  <a:extLst>
                    <a:ext uri="{9D8B030D-6E8A-4147-A177-3AD203B41FA5}">
                      <a16:colId xmlns:a16="http://schemas.microsoft.com/office/drawing/2014/main" val="3935470327"/>
                    </a:ext>
                  </a:extLst>
                </a:gridCol>
                <a:gridCol w="1436914">
                  <a:extLst>
                    <a:ext uri="{9D8B030D-6E8A-4147-A177-3AD203B41FA5}">
                      <a16:colId xmlns:a16="http://schemas.microsoft.com/office/drawing/2014/main" val="3909646141"/>
                    </a:ext>
                  </a:extLst>
                </a:gridCol>
                <a:gridCol w="1349829">
                  <a:extLst>
                    <a:ext uri="{9D8B030D-6E8A-4147-A177-3AD203B41FA5}">
                      <a16:colId xmlns:a16="http://schemas.microsoft.com/office/drawing/2014/main" val="1924427583"/>
                    </a:ext>
                  </a:extLst>
                </a:gridCol>
                <a:gridCol w="1399020">
                  <a:extLst>
                    <a:ext uri="{9D8B030D-6E8A-4147-A177-3AD203B41FA5}">
                      <a16:colId xmlns:a16="http://schemas.microsoft.com/office/drawing/2014/main" val="3089082711"/>
                    </a:ext>
                  </a:extLst>
                </a:gridCol>
              </a:tblGrid>
              <a:tr h="370840">
                <a:tc>
                  <a:txBody>
                    <a:bodyPr/>
                    <a:lstStyle/>
                    <a:p>
                      <a:pPr>
                        <a:lnSpc>
                          <a:spcPct val="150000"/>
                        </a:lnSpc>
                      </a:pPr>
                      <a:endParaRPr lang="en-IN" dirty="0"/>
                    </a:p>
                  </a:txBody>
                  <a:tcPr/>
                </a:tc>
                <a:tc>
                  <a:txBody>
                    <a:bodyPr/>
                    <a:lstStyle/>
                    <a:p>
                      <a:pPr algn="ctr">
                        <a:lnSpc>
                          <a:spcPct val="150000"/>
                        </a:lnSpc>
                      </a:pPr>
                      <a:r>
                        <a:rPr lang="en-IN" dirty="0"/>
                        <a:t>Gear 6</a:t>
                      </a:r>
                    </a:p>
                  </a:txBody>
                  <a:tcPr/>
                </a:tc>
                <a:tc>
                  <a:txBody>
                    <a:bodyPr/>
                    <a:lstStyle/>
                    <a:p>
                      <a:pPr algn="ctr">
                        <a:lnSpc>
                          <a:spcPct val="150000"/>
                        </a:lnSpc>
                      </a:pPr>
                      <a:r>
                        <a:rPr lang="en-IN" dirty="0"/>
                        <a:t>Gear 5</a:t>
                      </a:r>
                    </a:p>
                  </a:txBody>
                  <a:tcPr/>
                </a:tc>
                <a:tc>
                  <a:txBody>
                    <a:bodyPr/>
                    <a:lstStyle/>
                    <a:p>
                      <a:pPr algn="ctr">
                        <a:lnSpc>
                          <a:spcPct val="150000"/>
                        </a:lnSpc>
                      </a:pPr>
                      <a:r>
                        <a:rPr lang="en-IN" dirty="0"/>
                        <a:t>Gear 4</a:t>
                      </a:r>
                    </a:p>
                  </a:txBody>
                  <a:tcPr/>
                </a:tc>
                <a:tc>
                  <a:txBody>
                    <a:bodyPr/>
                    <a:lstStyle/>
                    <a:p>
                      <a:pPr algn="ctr">
                        <a:lnSpc>
                          <a:spcPct val="150000"/>
                        </a:lnSpc>
                      </a:pPr>
                      <a:r>
                        <a:rPr lang="en-IN" dirty="0"/>
                        <a:t>Gear 3</a:t>
                      </a:r>
                    </a:p>
                  </a:txBody>
                  <a:tcPr/>
                </a:tc>
                <a:tc>
                  <a:txBody>
                    <a:bodyPr/>
                    <a:lstStyle/>
                    <a:p>
                      <a:pPr algn="ctr">
                        <a:lnSpc>
                          <a:spcPct val="150000"/>
                        </a:lnSpc>
                      </a:pPr>
                      <a:r>
                        <a:rPr lang="en-IN" dirty="0"/>
                        <a:t>Gear 2</a:t>
                      </a:r>
                    </a:p>
                  </a:txBody>
                  <a:tcPr/>
                </a:tc>
                <a:tc>
                  <a:txBody>
                    <a:bodyPr/>
                    <a:lstStyle/>
                    <a:p>
                      <a:pPr algn="ctr">
                        <a:lnSpc>
                          <a:spcPct val="150000"/>
                        </a:lnSpc>
                      </a:pPr>
                      <a:r>
                        <a:rPr lang="en-IN" dirty="0"/>
                        <a:t>Gear 1</a:t>
                      </a:r>
                    </a:p>
                  </a:txBody>
                  <a:tcPr/>
                </a:tc>
                <a:extLst>
                  <a:ext uri="{0D108BD9-81ED-4DB2-BD59-A6C34878D82A}">
                    <a16:rowId xmlns:a16="http://schemas.microsoft.com/office/drawing/2014/main" val="3720769226"/>
                  </a:ext>
                </a:extLst>
              </a:tr>
              <a:tr h="370840">
                <a:tc>
                  <a:txBody>
                    <a:bodyPr/>
                    <a:lstStyle/>
                    <a:p>
                      <a:pPr>
                        <a:lnSpc>
                          <a:spcPct val="150000"/>
                        </a:lnSpc>
                      </a:pPr>
                      <a:r>
                        <a:rPr lang="en-IN" dirty="0"/>
                        <a:t>Average</a:t>
                      </a:r>
                    </a:p>
                  </a:txBody>
                  <a:tcPr/>
                </a:tc>
                <a:tc>
                  <a:txBody>
                    <a:bodyPr/>
                    <a:lstStyle/>
                    <a:p>
                      <a:pPr algn="l" fontAlgn="b"/>
                      <a:r>
                        <a:rPr lang="en-IN" sz="1800" b="0" u="none" strike="noStrike" dirty="0">
                          <a:solidFill>
                            <a:srgbClr val="000000"/>
                          </a:solidFill>
                          <a:effectLst/>
                        </a:rPr>
                        <a:t>  15,31,641 </a:t>
                      </a:r>
                      <a:endParaRPr lang="en-IN"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15,24,768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15,02,939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14,65,340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14,14,229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i="0" u="none" strike="noStrike" dirty="0">
                          <a:solidFill>
                            <a:srgbClr val="000000"/>
                          </a:solidFill>
                          <a:effectLst/>
                          <a:latin typeface="Calibri" panose="020F0502020204030204" pitchFamily="34" charset="0"/>
                        </a:rPr>
                        <a:t>      13,51,421 </a:t>
                      </a:r>
                    </a:p>
                  </a:txBody>
                  <a:tcPr marL="0" marR="0" marT="0" marB="0" anchor="b"/>
                </a:tc>
                <a:extLst>
                  <a:ext uri="{0D108BD9-81ED-4DB2-BD59-A6C34878D82A}">
                    <a16:rowId xmlns:a16="http://schemas.microsoft.com/office/drawing/2014/main" val="4011000677"/>
                  </a:ext>
                </a:extLst>
              </a:tr>
              <a:tr h="370840">
                <a:tc>
                  <a:txBody>
                    <a:bodyPr/>
                    <a:lstStyle/>
                    <a:p>
                      <a:pPr>
                        <a:lnSpc>
                          <a:spcPct val="150000"/>
                        </a:lnSpc>
                      </a:pPr>
                      <a:r>
                        <a:rPr lang="en-IN" dirty="0"/>
                        <a:t>Best outcome</a:t>
                      </a:r>
                    </a:p>
                  </a:txBody>
                  <a:tcPr/>
                </a:tc>
                <a:tc>
                  <a:txBody>
                    <a:bodyPr/>
                    <a:lstStyle/>
                    <a:p>
                      <a:pPr algn="l" fontAlgn="b"/>
                      <a:r>
                        <a:rPr lang="en-IN" sz="1800" b="0" u="none" strike="noStrike">
                          <a:solidFill>
                            <a:srgbClr val="000000"/>
                          </a:solidFill>
                          <a:effectLst/>
                        </a:rPr>
                        <a:t>  27,24,680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24,72,576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21,84,058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18,49,918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15,79,039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i="0" u="none" strike="noStrike">
                          <a:solidFill>
                            <a:srgbClr val="000000"/>
                          </a:solidFill>
                          <a:effectLst/>
                          <a:latin typeface="Calibri" panose="020F0502020204030204" pitchFamily="34" charset="0"/>
                        </a:rPr>
                        <a:t>      15,60,081 </a:t>
                      </a:r>
                    </a:p>
                  </a:txBody>
                  <a:tcPr marL="0" marR="0" marT="0" marB="0" anchor="b"/>
                </a:tc>
                <a:extLst>
                  <a:ext uri="{0D108BD9-81ED-4DB2-BD59-A6C34878D82A}">
                    <a16:rowId xmlns:a16="http://schemas.microsoft.com/office/drawing/2014/main" val="3823837246"/>
                  </a:ext>
                </a:extLst>
              </a:tr>
              <a:tr h="370840">
                <a:tc>
                  <a:txBody>
                    <a:bodyPr/>
                    <a:lstStyle/>
                    <a:p>
                      <a:pPr>
                        <a:lnSpc>
                          <a:spcPct val="150000"/>
                        </a:lnSpc>
                      </a:pPr>
                      <a:r>
                        <a:rPr lang="en-IN" dirty="0"/>
                        <a:t>Worst outcome</a:t>
                      </a:r>
                    </a:p>
                  </a:txBody>
                  <a:tcPr/>
                </a:tc>
                <a:tc>
                  <a:txBody>
                    <a:bodyPr/>
                    <a:lstStyle/>
                    <a:p>
                      <a:pPr algn="l" fontAlgn="b"/>
                      <a:r>
                        <a:rPr lang="en-IN" sz="1800" b="0" u="none" strike="noStrike" dirty="0">
                          <a:solidFill>
                            <a:srgbClr val="000000"/>
                          </a:solidFill>
                          <a:effectLst/>
                        </a:rPr>
                        <a:t>    8,99,100 </a:t>
                      </a:r>
                      <a:endParaRPr lang="en-IN" sz="1800" b="0" i="0" u="none" strike="noStrike" dirty="0">
                        <a:solidFill>
                          <a:srgbClr val="000000"/>
                        </a:solidFill>
                        <a:effectLst/>
                        <a:latin typeface="Calibri" panose="020F0502020204030204" pitchFamily="34" charset="0"/>
                      </a:endParaRPr>
                    </a:p>
                  </a:txBody>
                  <a:tcPr marL="0" marR="0" marT="0" marB="0" anchor="b">
                    <a:solidFill>
                      <a:schemeClr val="accent2">
                        <a:lumMod val="60000"/>
                        <a:lumOff val="40000"/>
                      </a:schemeClr>
                    </a:solidFill>
                  </a:tcPr>
                </a:tc>
                <a:tc>
                  <a:txBody>
                    <a:bodyPr/>
                    <a:lstStyle/>
                    <a:p>
                      <a:pPr algn="l" fontAlgn="b"/>
                      <a:r>
                        <a:rPr lang="en-IN" sz="1800" b="0" u="none" strike="noStrike" dirty="0">
                          <a:solidFill>
                            <a:srgbClr val="000000"/>
                          </a:solidFill>
                          <a:effectLst/>
                        </a:rPr>
                        <a:t>  10,13,310 </a:t>
                      </a:r>
                      <a:endParaRPr lang="en-IN" sz="18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11,21,564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12,27,300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u="none" strike="noStrike">
                          <a:solidFill>
                            <a:srgbClr val="000000"/>
                          </a:solidFill>
                          <a:effectLst/>
                        </a:rPr>
                        <a:t>     12,68,206 </a:t>
                      </a:r>
                      <a:endParaRPr lang="en-IN" sz="1800" b="0" i="0" u="none" strike="noStrike">
                        <a:solidFill>
                          <a:srgbClr val="000000"/>
                        </a:solidFill>
                        <a:effectLst/>
                        <a:latin typeface="Calibri" panose="020F0502020204030204" pitchFamily="34" charset="0"/>
                      </a:endParaRPr>
                    </a:p>
                  </a:txBody>
                  <a:tcPr marL="0" marR="0" marT="0" marB="0" anchor="b"/>
                </a:tc>
                <a:tc>
                  <a:txBody>
                    <a:bodyPr/>
                    <a:lstStyle/>
                    <a:p>
                      <a:pPr algn="l" fontAlgn="b"/>
                      <a:r>
                        <a:rPr lang="en-IN" sz="1800" b="0" i="0" u="none" strike="noStrike" dirty="0">
                          <a:solidFill>
                            <a:srgbClr val="000000"/>
                          </a:solidFill>
                          <a:effectLst/>
                          <a:latin typeface="Calibri" panose="020F0502020204030204" pitchFamily="34" charset="0"/>
                        </a:rPr>
                        <a:t>      12,23,268 </a:t>
                      </a:r>
                    </a:p>
                  </a:txBody>
                  <a:tcPr marL="0" marR="0" marT="0" marB="0" anchor="b"/>
                </a:tc>
                <a:extLst>
                  <a:ext uri="{0D108BD9-81ED-4DB2-BD59-A6C34878D82A}">
                    <a16:rowId xmlns:a16="http://schemas.microsoft.com/office/drawing/2014/main" val="1757165330"/>
                  </a:ext>
                </a:extLst>
              </a:tr>
            </a:tbl>
          </a:graphicData>
        </a:graphic>
      </p:graphicFrame>
    </p:spTree>
    <p:extLst>
      <p:ext uri="{BB962C8B-B14F-4D97-AF65-F5344CB8AC3E}">
        <p14:creationId xmlns:p14="http://schemas.microsoft.com/office/powerpoint/2010/main" val="19916395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3" name="Group 32">
            <a:extLst>
              <a:ext uri="{FF2B5EF4-FFF2-40B4-BE49-F238E27FC236}">
                <a16:creationId xmlns:a16="http://schemas.microsoft.com/office/drawing/2014/main" id="{F0A9B963-EE29-0929-7C16-D53D03C35232}"/>
              </a:ext>
            </a:extLst>
          </p:cNvPr>
          <p:cNvGrpSpPr/>
          <p:nvPr/>
        </p:nvGrpSpPr>
        <p:grpSpPr>
          <a:xfrm>
            <a:off x="0" y="-13252"/>
            <a:ext cx="12192000" cy="1230489"/>
            <a:chOff x="0" y="-13252"/>
            <a:chExt cx="12192000" cy="1230489"/>
          </a:xfrm>
        </p:grpSpPr>
        <p:sp>
          <p:nvSpPr>
            <p:cNvPr id="36" name="Rectangle 35">
              <a:extLst>
                <a:ext uri="{FF2B5EF4-FFF2-40B4-BE49-F238E27FC236}">
                  <a16:creationId xmlns:a16="http://schemas.microsoft.com/office/drawing/2014/main" id="{6FDFA76B-6BA0-6242-83BB-3C0BCA216D8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A780994D-EC5B-33F4-AE9F-4A1323BE5BA6}"/>
                </a:ext>
              </a:extLst>
            </p:cNvPr>
            <p:cNvSpPr txBox="1"/>
            <p:nvPr/>
          </p:nvSpPr>
          <p:spPr>
            <a:xfrm>
              <a:off x="1030415" y="324993"/>
              <a:ext cx="8988358" cy="553998"/>
            </a:xfrm>
            <a:prstGeom prst="rect">
              <a:avLst/>
            </a:prstGeom>
            <a:noFill/>
          </p:spPr>
          <p:txBody>
            <a:bodyPr wrap="none" rtlCol="0">
              <a:spAutoFit/>
            </a:bodyPr>
            <a:lstStyle/>
            <a:p>
              <a:r>
                <a:rPr lang="en-US" sz="3000" b="1" dirty="0">
                  <a:solidFill>
                    <a:schemeClr val="bg1"/>
                  </a:solidFill>
                  <a:latin typeface="Merriweather" pitchFamily="2" charset="77"/>
                </a:rPr>
                <a:t>Gear based investing – 5 Year Rolling Returns</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93BEBFAD-E52F-6086-EA90-F107B2CABE2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35040"/>
            <a:ext cx="1581530" cy="542098"/>
          </a:xfrm>
          <a:prstGeom prst="rect">
            <a:avLst/>
          </a:prstGeom>
        </p:spPr>
      </p:pic>
      <p:sp>
        <p:nvSpPr>
          <p:cNvPr id="9" name="TextBox 8">
            <a:extLst>
              <a:ext uri="{FF2B5EF4-FFF2-40B4-BE49-F238E27FC236}">
                <a16:creationId xmlns:a16="http://schemas.microsoft.com/office/drawing/2014/main" id="{2784C8A5-43BB-84A0-BE85-0A3984666508}"/>
              </a:ext>
            </a:extLst>
          </p:cNvPr>
          <p:cNvSpPr txBox="1"/>
          <p:nvPr/>
        </p:nvSpPr>
        <p:spPr>
          <a:xfrm>
            <a:off x="2372621" y="6309844"/>
            <a:ext cx="6096000" cy="382092"/>
          </a:xfrm>
          <a:prstGeom prst="rect">
            <a:avLst/>
          </a:prstGeom>
          <a:noFill/>
        </p:spPr>
        <p:txBody>
          <a:bodyPr wrap="square">
            <a:spAutoFit/>
          </a:bodyPr>
          <a:lstStyle/>
          <a:p>
            <a:pPr>
              <a:lnSpc>
                <a:spcPct val="150000"/>
              </a:lnSpc>
            </a:pPr>
            <a:r>
              <a:rPr lang="en-IN" sz="1400" dirty="0">
                <a:sym typeface="Wingdings" panose="05000000000000000000" pitchFamily="2" charset="2"/>
              </a:rPr>
              <a:t>*Equity = BSE Sensex, Debt = FD Returns, 90% confidence </a:t>
            </a:r>
          </a:p>
        </p:txBody>
      </p:sp>
      <p:pic>
        <p:nvPicPr>
          <p:cNvPr id="8" name="Picture 7" descr="Chart, line chart&#10;&#10;Description automatically generated">
            <a:extLst>
              <a:ext uri="{FF2B5EF4-FFF2-40B4-BE49-F238E27FC236}">
                <a16:creationId xmlns:a16="http://schemas.microsoft.com/office/drawing/2014/main" id="{6F88DCB4-3227-3423-ECEC-C63658BE24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15886" y="1516181"/>
            <a:ext cx="7233139" cy="4345134"/>
          </a:xfrm>
          <a:prstGeom prst="rect">
            <a:avLst/>
          </a:prstGeom>
        </p:spPr>
      </p:pic>
    </p:spTree>
    <p:extLst>
      <p:ext uri="{BB962C8B-B14F-4D97-AF65-F5344CB8AC3E}">
        <p14:creationId xmlns:p14="http://schemas.microsoft.com/office/powerpoint/2010/main" val="252338939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2255746" cy="553998"/>
            </a:xfrm>
            <a:prstGeom prst="rect">
              <a:avLst/>
            </a:prstGeom>
            <a:noFill/>
          </p:spPr>
          <p:txBody>
            <a:bodyPr wrap="none" rtlCol="0">
              <a:spAutoFit/>
            </a:bodyPr>
            <a:lstStyle/>
            <a:p>
              <a:r>
                <a:rPr lang="en-US" sz="3000" b="1" dirty="0">
                  <a:solidFill>
                    <a:schemeClr val="bg1"/>
                  </a:solidFill>
                  <a:latin typeface="Merriweather" pitchFamily="2" charset="77"/>
                </a:rPr>
                <a:t>Case Study</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30415" y="1718042"/>
            <a:ext cx="8461110"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Chanchal has 9 Lakhs savings, and has a liquidity need of 10 Lakhs in 5 years</a:t>
            </a:r>
          </a:p>
          <a:p>
            <a:pPr marL="285750" indent="-285750">
              <a:lnSpc>
                <a:spcPct val="150000"/>
              </a:lnSpc>
              <a:buFont typeface="Arial" panose="020B0604020202020204" pitchFamily="34" charset="0"/>
              <a:buChar char="•"/>
            </a:pPr>
            <a:r>
              <a:rPr lang="en-IN" dirty="0"/>
              <a:t>Average and best cases of all gears can help Chanchal reach his goal</a:t>
            </a:r>
          </a:p>
          <a:p>
            <a:pPr marL="285750" indent="-285750">
              <a:lnSpc>
                <a:spcPct val="150000"/>
              </a:lnSpc>
              <a:buFont typeface="Arial" panose="020B0604020202020204" pitchFamily="34" charset="0"/>
              <a:buChar char="•"/>
            </a:pPr>
            <a:r>
              <a:rPr lang="en-IN" dirty="0"/>
              <a:t>If we look at worst cases</a:t>
            </a:r>
          </a:p>
          <a:p>
            <a:pPr marL="742950" lvl="1" indent="-285750">
              <a:lnSpc>
                <a:spcPct val="150000"/>
              </a:lnSpc>
              <a:buFont typeface="Arial" panose="020B0604020202020204" pitchFamily="34" charset="0"/>
              <a:buChar char="•"/>
            </a:pPr>
            <a:r>
              <a:rPr lang="en-IN" dirty="0"/>
              <a:t>Gear 6 investment would make him fall short of the goal</a:t>
            </a:r>
          </a:p>
          <a:p>
            <a:pPr marL="742950" lvl="1" indent="-285750">
              <a:lnSpc>
                <a:spcPct val="150000"/>
              </a:lnSpc>
              <a:buFont typeface="Arial" panose="020B0604020202020204" pitchFamily="34" charset="0"/>
              <a:buChar char="•"/>
            </a:pPr>
            <a:r>
              <a:rPr lang="en-IN" dirty="0"/>
              <a:t>Gear 1, 2, 3, 4, 5 investments will meet the liquidity need</a:t>
            </a:r>
          </a:p>
          <a:p>
            <a:pPr marL="285750" indent="-285750">
              <a:lnSpc>
                <a:spcPct val="150000"/>
              </a:lnSpc>
              <a:buFont typeface="Arial" panose="020B0604020202020204" pitchFamily="34" charset="0"/>
              <a:buChar char="•"/>
            </a:pPr>
            <a:r>
              <a:rPr lang="en-IN" dirty="0"/>
              <a:t>As Gear 5 has higher expected return, Chanchal should invest in Gear 5 portfolio</a:t>
            </a:r>
          </a:p>
          <a:p>
            <a:pPr marL="285750" indent="-285750">
              <a:lnSpc>
                <a:spcPct val="150000"/>
              </a:lnSpc>
              <a:buFont typeface="Arial" panose="020B0604020202020204" pitchFamily="34" charset="0"/>
              <a:buChar char="•"/>
            </a:pPr>
            <a:endParaRPr lang="en-IN" dirty="0"/>
          </a:p>
        </p:txBody>
      </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1135709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4188967" cy="553998"/>
            </a:xfrm>
            <a:prstGeom prst="rect">
              <a:avLst/>
            </a:prstGeom>
            <a:noFill/>
          </p:spPr>
          <p:txBody>
            <a:bodyPr wrap="none" rtlCol="0">
              <a:spAutoFit/>
            </a:bodyPr>
            <a:lstStyle/>
            <a:p>
              <a:r>
                <a:rPr lang="en-US" sz="3000" b="1" dirty="0">
                  <a:solidFill>
                    <a:schemeClr val="bg1"/>
                  </a:solidFill>
                  <a:latin typeface="Merriweather" pitchFamily="2" charset="77"/>
                </a:rPr>
                <a:t>Gear based investing</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pic>
        <p:nvPicPr>
          <p:cNvPr id="5" name="Picture 4">
            <a:extLst>
              <a:ext uri="{FF2B5EF4-FFF2-40B4-BE49-F238E27FC236}">
                <a16:creationId xmlns:a16="http://schemas.microsoft.com/office/drawing/2014/main" id="{95195B88-1E2E-4BFB-1D01-56F86EF982C9}"/>
              </a:ext>
            </a:extLst>
          </p:cNvPr>
          <p:cNvPicPr>
            <a:picLocks noChangeAspect="1"/>
          </p:cNvPicPr>
          <p:nvPr/>
        </p:nvPicPr>
        <p:blipFill>
          <a:blip r:embed="rId3"/>
          <a:stretch>
            <a:fillRect/>
          </a:stretch>
        </p:blipFill>
        <p:spPr>
          <a:xfrm rot="5400000">
            <a:off x="1451432" y="731644"/>
            <a:ext cx="3963525" cy="5959546"/>
          </a:xfrm>
          <a:prstGeom prst="rect">
            <a:avLst/>
          </a:prstGeom>
        </p:spPr>
      </p:pic>
      <p:sp>
        <p:nvSpPr>
          <p:cNvPr id="6" name="TextBox 5">
            <a:extLst>
              <a:ext uri="{FF2B5EF4-FFF2-40B4-BE49-F238E27FC236}">
                <a16:creationId xmlns:a16="http://schemas.microsoft.com/office/drawing/2014/main" id="{42C81385-4123-47EB-F1B0-AE4BC5FAEC2A}"/>
              </a:ext>
            </a:extLst>
          </p:cNvPr>
          <p:cNvSpPr txBox="1"/>
          <p:nvPr/>
        </p:nvSpPr>
        <p:spPr>
          <a:xfrm>
            <a:off x="6847563" y="2152288"/>
            <a:ext cx="4844980" cy="2957861"/>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Right level of risk depends on two factors:</a:t>
            </a:r>
          </a:p>
          <a:p>
            <a:pPr marL="742950" lvl="1" indent="-285750">
              <a:lnSpc>
                <a:spcPct val="150000"/>
              </a:lnSpc>
              <a:buFont typeface="Arial" panose="020B0604020202020204" pitchFamily="34" charset="0"/>
              <a:buChar char="•"/>
            </a:pPr>
            <a:r>
              <a:rPr lang="en-IN" dirty="0"/>
              <a:t>Savings available</a:t>
            </a:r>
          </a:p>
          <a:p>
            <a:pPr marL="742950" lvl="1" indent="-285750">
              <a:lnSpc>
                <a:spcPct val="150000"/>
              </a:lnSpc>
              <a:buFont typeface="Arial" panose="020B0604020202020204" pitchFamily="34" charset="0"/>
              <a:buChar char="•"/>
            </a:pPr>
            <a:r>
              <a:rPr lang="en-IN" dirty="0"/>
              <a:t>Goal time period</a:t>
            </a:r>
          </a:p>
          <a:p>
            <a:pPr marL="285750" indent="-285750">
              <a:lnSpc>
                <a:spcPct val="150000"/>
              </a:lnSpc>
              <a:buFont typeface="Arial" panose="020B0604020202020204" pitchFamily="34" charset="0"/>
              <a:buChar char="•"/>
            </a:pPr>
            <a:r>
              <a:rPr lang="en-IN" dirty="0"/>
              <a:t>If you have larger savings compared to needs, sensible to take more risk</a:t>
            </a:r>
          </a:p>
          <a:p>
            <a:pPr marL="285750" indent="-285750">
              <a:lnSpc>
                <a:spcPct val="150000"/>
              </a:lnSpc>
              <a:buFont typeface="Arial" panose="020B0604020202020204" pitchFamily="34" charset="0"/>
              <a:buChar char="•"/>
            </a:pPr>
            <a:r>
              <a:rPr lang="en-IN" dirty="0"/>
              <a:t>Excess return helps in additional return without missing on goals</a:t>
            </a:r>
          </a:p>
        </p:txBody>
      </p:sp>
    </p:spTree>
    <p:extLst>
      <p:ext uri="{BB962C8B-B14F-4D97-AF65-F5344CB8AC3E}">
        <p14:creationId xmlns:p14="http://schemas.microsoft.com/office/powerpoint/2010/main" val="23859027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10" name="Group 9">
            <a:extLst>
              <a:ext uri="{FF2B5EF4-FFF2-40B4-BE49-F238E27FC236}">
                <a16:creationId xmlns:a16="http://schemas.microsoft.com/office/drawing/2014/main" id="{CD3F109C-C02E-D0D3-2E63-B6224A1B539E}"/>
              </a:ext>
            </a:extLst>
          </p:cNvPr>
          <p:cNvGrpSpPr/>
          <p:nvPr/>
        </p:nvGrpSpPr>
        <p:grpSpPr>
          <a:xfrm>
            <a:off x="0" y="-13252"/>
            <a:ext cx="12192000" cy="1230489"/>
            <a:chOff x="0" y="-13252"/>
            <a:chExt cx="12192000" cy="1230489"/>
          </a:xfrm>
        </p:grpSpPr>
        <p:sp>
          <p:nvSpPr>
            <p:cNvPr id="34" name="Rectangle 33">
              <a:extLst>
                <a:ext uri="{FF2B5EF4-FFF2-40B4-BE49-F238E27FC236}">
                  <a16:creationId xmlns:a16="http://schemas.microsoft.com/office/drawing/2014/main" id="{8838C63F-0686-CB44-98A8-3686862C750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Box 32">
              <a:extLst>
                <a:ext uri="{FF2B5EF4-FFF2-40B4-BE49-F238E27FC236}">
                  <a16:creationId xmlns:a16="http://schemas.microsoft.com/office/drawing/2014/main" id="{686D2052-FFFF-F733-E915-99092FFA28AA}"/>
                </a:ext>
              </a:extLst>
            </p:cNvPr>
            <p:cNvSpPr txBox="1"/>
            <p:nvPr/>
          </p:nvSpPr>
          <p:spPr>
            <a:xfrm>
              <a:off x="1030415" y="324993"/>
              <a:ext cx="5203669" cy="553998"/>
            </a:xfrm>
            <a:prstGeom prst="rect">
              <a:avLst/>
            </a:prstGeom>
            <a:noFill/>
          </p:spPr>
          <p:txBody>
            <a:bodyPr wrap="none" rtlCol="0">
              <a:spAutoFit/>
            </a:bodyPr>
            <a:lstStyle/>
            <a:p>
              <a:r>
                <a:rPr lang="en-US" sz="3000" b="1" dirty="0">
                  <a:solidFill>
                    <a:schemeClr val="bg1"/>
                  </a:solidFill>
                  <a:latin typeface="Merriweather" pitchFamily="2" charset="77"/>
                </a:rPr>
                <a:t>Tools used in this Episode</a:t>
              </a:r>
              <a:endParaRPr lang="en-US" sz="3000" dirty="0">
                <a:solidFill>
                  <a:schemeClr val="bg1"/>
                </a:solidFill>
                <a:latin typeface="Merriweather" pitchFamily="2" charset="77"/>
              </a:endParaRPr>
            </a:p>
          </p:txBody>
        </p:sp>
      </p:grpSp>
      <p:pic>
        <p:nvPicPr>
          <p:cNvPr id="5" name="Picture 4" descr="Icon&#10;&#10;Description automatically generated">
            <a:extLst>
              <a:ext uri="{FF2B5EF4-FFF2-40B4-BE49-F238E27FC236}">
                <a16:creationId xmlns:a16="http://schemas.microsoft.com/office/drawing/2014/main" id="{41CD9FE3-F4DC-E7FF-32C2-49443F9FF8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55360"/>
            <a:ext cx="1581530" cy="542098"/>
          </a:xfrm>
          <a:prstGeom prst="rect">
            <a:avLst/>
          </a:prstGeom>
        </p:spPr>
      </p:pic>
      <p:sp>
        <p:nvSpPr>
          <p:cNvPr id="4" name="TextBox 3">
            <a:extLst>
              <a:ext uri="{FF2B5EF4-FFF2-40B4-BE49-F238E27FC236}">
                <a16:creationId xmlns:a16="http://schemas.microsoft.com/office/drawing/2014/main" id="{FBA9DB2B-B05E-E64A-00A3-89788C4B6F83}"/>
              </a:ext>
            </a:extLst>
          </p:cNvPr>
          <p:cNvSpPr txBox="1"/>
          <p:nvPr/>
        </p:nvSpPr>
        <p:spPr>
          <a:xfrm>
            <a:off x="1030415" y="1709057"/>
            <a:ext cx="7004061" cy="1015663"/>
          </a:xfrm>
          <a:prstGeom prst="rect">
            <a:avLst/>
          </a:prstGeom>
          <a:noFill/>
        </p:spPr>
        <p:txBody>
          <a:bodyPr wrap="square" rtlCol="0">
            <a:spAutoFit/>
          </a:bodyPr>
          <a:lstStyle/>
          <a:p>
            <a:pPr marL="285750" indent="-285750">
              <a:buFont typeface="Arial" panose="020B0604020202020204" pitchFamily="34" charset="0"/>
              <a:buChar char="•"/>
            </a:pPr>
            <a:r>
              <a:rPr lang="en-IN" sz="2000" dirty="0"/>
              <a:t>Gulaq Risk Calculator</a:t>
            </a:r>
          </a:p>
          <a:p>
            <a:pPr marL="285750" indent="-285750">
              <a:buFont typeface="Arial" panose="020B0604020202020204" pitchFamily="34" charset="0"/>
              <a:buChar char="•"/>
            </a:pPr>
            <a:endParaRPr lang="en-IN" sz="2000" dirty="0"/>
          </a:p>
          <a:p>
            <a:pPr marL="285750" indent="-285750">
              <a:buFont typeface="Arial" panose="020B0604020202020204" pitchFamily="34" charset="0"/>
              <a:buChar char="•"/>
            </a:pPr>
            <a:r>
              <a:rPr lang="en-IN" sz="2000" dirty="0"/>
              <a:t>Gulaq Liquidity Assessment Template</a:t>
            </a:r>
          </a:p>
        </p:txBody>
      </p:sp>
    </p:spTree>
    <p:extLst>
      <p:ext uri="{BB962C8B-B14F-4D97-AF65-F5344CB8AC3E}">
        <p14:creationId xmlns:p14="http://schemas.microsoft.com/office/powerpoint/2010/main" val="373533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4ED153D1-03E8-83A0-F849-D0882D88C774}"/>
              </a:ext>
            </a:extLst>
          </p:cNvPr>
          <p:cNvGrpSpPr/>
          <p:nvPr/>
        </p:nvGrpSpPr>
        <p:grpSpPr>
          <a:xfrm>
            <a:off x="0" y="-13252"/>
            <a:ext cx="12192000" cy="1230489"/>
            <a:chOff x="0" y="-13252"/>
            <a:chExt cx="12192000" cy="1230489"/>
          </a:xfrm>
        </p:grpSpPr>
        <p:sp>
          <p:nvSpPr>
            <p:cNvPr id="20" name="Rectangle 19">
              <a:extLst>
                <a:ext uri="{FF2B5EF4-FFF2-40B4-BE49-F238E27FC236}">
                  <a16:creationId xmlns:a16="http://schemas.microsoft.com/office/drawing/2014/main" id="{B0441F5F-9C70-D5CF-8753-93318CF7529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BAE66C59-D96A-90AA-D130-6D75B7B1DDC7}"/>
                </a:ext>
              </a:extLst>
            </p:cNvPr>
            <p:cNvSpPr txBox="1"/>
            <p:nvPr/>
          </p:nvSpPr>
          <p:spPr>
            <a:xfrm>
              <a:off x="1030415" y="324993"/>
              <a:ext cx="5602816" cy="553998"/>
            </a:xfrm>
            <a:prstGeom prst="rect">
              <a:avLst/>
            </a:prstGeom>
            <a:noFill/>
          </p:spPr>
          <p:txBody>
            <a:bodyPr wrap="none" rtlCol="0">
              <a:spAutoFit/>
            </a:bodyPr>
            <a:lstStyle/>
            <a:p>
              <a:r>
                <a:rPr lang="en-US" sz="3000" b="1" dirty="0">
                  <a:solidFill>
                    <a:schemeClr val="bg1"/>
                  </a:solidFill>
                  <a:latin typeface="Merriweather" pitchFamily="2" charset="77"/>
                </a:rPr>
                <a:t>Recap: First Three Episodes </a:t>
              </a:r>
              <a:endParaRPr lang="en-US" sz="3000" dirty="0">
                <a:solidFill>
                  <a:schemeClr val="bg1"/>
                </a:solidFill>
                <a:latin typeface="Merriweather" pitchFamily="2" charset="77"/>
              </a:endParaRPr>
            </a:p>
          </p:txBody>
        </p:sp>
      </p:grpSp>
      <p:sp>
        <p:nvSpPr>
          <p:cNvPr id="4" name="TextBox 3">
            <a:extLst>
              <a:ext uri="{FF2B5EF4-FFF2-40B4-BE49-F238E27FC236}">
                <a16:creationId xmlns:a16="http://schemas.microsoft.com/office/drawing/2014/main" id="{F9A74C47-4C5A-2733-771A-4962155C32AE}"/>
              </a:ext>
            </a:extLst>
          </p:cNvPr>
          <p:cNvSpPr txBox="1"/>
          <p:nvPr/>
        </p:nvSpPr>
        <p:spPr>
          <a:xfrm>
            <a:off x="1030415" y="1631683"/>
            <a:ext cx="8505471" cy="420435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Difficult to predict one year returns, easier to predict over long periods</a:t>
            </a:r>
          </a:p>
          <a:p>
            <a:pPr marL="285750" indent="-285750">
              <a:lnSpc>
                <a:spcPct val="150000"/>
              </a:lnSpc>
              <a:buFont typeface="Arial" panose="020B0604020202020204" pitchFamily="34" charset="0"/>
              <a:buChar char="•"/>
            </a:pPr>
            <a:r>
              <a:rPr lang="en-IN" dirty="0"/>
              <a:t>On an average Sensex gave 11.4% returns (CAGR) over 10-years rolling returns</a:t>
            </a:r>
          </a:p>
          <a:p>
            <a:pPr marL="285750" indent="-285750">
              <a:lnSpc>
                <a:spcPct val="150000"/>
              </a:lnSpc>
              <a:buFont typeface="Arial" panose="020B0604020202020204" pitchFamily="34" charset="0"/>
              <a:buChar char="•"/>
            </a:pPr>
            <a:r>
              <a:rPr lang="en-IN" dirty="0"/>
              <a:t>FD returns average is at 8.2%</a:t>
            </a:r>
          </a:p>
          <a:p>
            <a:pPr marL="285750" indent="-285750">
              <a:lnSpc>
                <a:spcPct val="150000"/>
              </a:lnSpc>
              <a:buFont typeface="Arial" panose="020B0604020202020204" pitchFamily="34" charset="0"/>
              <a:buChar char="•"/>
            </a:pPr>
            <a:r>
              <a:rPr lang="en-IN" dirty="0"/>
              <a:t>60-40 model portfolio has 10.76% average returns</a:t>
            </a:r>
          </a:p>
          <a:p>
            <a:pPr marL="285750" indent="-285750">
              <a:lnSpc>
                <a:spcPct val="150000"/>
              </a:lnSpc>
              <a:buFont typeface="Arial" panose="020B0604020202020204" pitchFamily="34" charset="0"/>
              <a:buChar char="•"/>
            </a:pPr>
            <a:r>
              <a:rPr lang="en-IN" dirty="0"/>
              <a:t>Savings rate of 25 to 40% is healthy</a:t>
            </a:r>
          </a:p>
          <a:p>
            <a:pPr marL="285750" indent="-285750">
              <a:lnSpc>
                <a:spcPct val="150000"/>
              </a:lnSpc>
              <a:buFont typeface="Arial" panose="020B0604020202020204" pitchFamily="34" charset="0"/>
              <a:buChar char="•"/>
            </a:pPr>
            <a:r>
              <a:rPr lang="en-IN" dirty="0"/>
              <a:t>Investment Planning for 3 big goals: Retirement, Buying a home, children education</a:t>
            </a:r>
          </a:p>
          <a:p>
            <a:pPr marL="285750" indent="-285750">
              <a:lnSpc>
                <a:spcPct val="150000"/>
              </a:lnSpc>
              <a:buFont typeface="Arial" panose="020B0604020202020204" pitchFamily="34" charset="0"/>
              <a:buChar char="•"/>
            </a:pPr>
            <a:r>
              <a:rPr lang="en-IN" dirty="0"/>
              <a:t>Templates provided on Gulaq.com:</a:t>
            </a:r>
          </a:p>
          <a:p>
            <a:pPr marL="742950" lvl="1" indent="-285750">
              <a:lnSpc>
                <a:spcPct val="150000"/>
              </a:lnSpc>
              <a:buFont typeface="Arial" panose="020B0604020202020204" pitchFamily="34" charset="0"/>
              <a:buChar char="•"/>
            </a:pPr>
            <a:r>
              <a:rPr lang="en-IN" dirty="0"/>
              <a:t>Renting vs Buying</a:t>
            </a:r>
          </a:p>
          <a:p>
            <a:pPr marL="742950" lvl="1" indent="-285750">
              <a:lnSpc>
                <a:spcPct val="150000"/>
              </a:lnSpc>
              <a:buFont typeface="Arial" panose="020B0604020202020204" pitchFamily="34" charset="0"/>
              <a:buChar char="•"/>
            </a:pPr>
            <a:r>
              <a:rPr lang="en-IN" dirty="0"/>
              <a:t>Retirement Planning</a:t>
            </a:r>
          </a:p>
          <a:p>
            <a:pPr marL="742950" lvl="1" indent="-285750">
              <a:lnSpc>
                <a:spcPct val="150000"/>
              </a:lnSpc>
              <a:buFont typeface="Arial" panose="020B0604020202020204" pitchFamily="34" charset="0"/>
              <a:buChar char="•"/>
            </a:pPr>
            <a:r>
              <a:rPr lang="en-IN" dirty="0"/>
              <a:t>Childrens’ Education</a:t>
            </a:r>
          </a:p>
        </p:txBody>
      </p:sp>
      <p:pic>
        <p:nvPicPr>
          <p:cNvPr id="3" name="Picture 2" descr="Icon&#10;&#10;Description automatically generated">
            <a:extLst>
              <a:ext uri="{FF2B5EF4-FFF2-40B4-BE49-F238E27FC236}">
                <a16:creationId xmlns:a16="http://schemas.microsoft.com/office/drawing/2014/main" id="{6951AD84-A14D-62CE-8CDE-5C39DB72190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24531374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67"/>
        <p:cNvGrpSpPr/>
        <p:nvPr/>
      </p:nvGrpSpPr>
      <p:grpSpPr>
        <a:xfrm>
          <a:off x="0" y="0"/>
          <a:ext cx="0" cy="0"/>
          <a:chOff x="0" y="0"/>
          <a:chExt cx="0" cy="0"/>
        </a:xfrm>
      </p:grpSpPr>
      <p:grpSp>
        <p:nvGrpSpPr>
          <p:cNvPr id="12" name="Group 11">
            <a:extLst>
              <a:ext uri="{FF2B5EF4-FFF2-40B4-BE49-F238E27FC236}">
                <a16:creationId xmlns:a16="http://schemas.microsoft.com/office/drawing/2014/main" id="{92C2E27D-A3C9-E14F-8842-32127DA9DE17}"/>
              </a:ext>
            </a:extLst>
          </p:cNvPr>
          <p:cNvGrpSpPr/>
          <p:nvPr/>
        </p:nvGrpSpPr>
        <p:grpSpPr>
          <a:xfrm>
            <a:off x="0" y="6811108"/>
            <a:ext cx="12192000" cy="46892"/>
            <a:chOff x="0" y="6811108"/>
            <a:chExt cx="12192000" cy="46892"/>
          </a:xfrm>
        </p:grpSpPr>
        <p:sp>
          <p:nvSpPr>
            <p:cNvPr id="13" name="Rectangle 12">
              <a:extLst>
                <a:ext uri="{FF2B5EF4-FFF2-40B4-BE49-F238E27FC236}">
                  <a16:creationId xmlns:a16="http://schemas.microsoft.com/office/drawing/2014/main" id="{51C9BA1B-ED25-FB4B-B10B-8C86E1BCFA8E}"/>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56F4BFD-4380-D545-822F-BBB42A78A51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E08C70C-DD66-6B42-B0A9-8B5DA70EA95B}"/>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4ACEDDEA-D2EA-954F-A0C8-709DFDA195DE}"/>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1FBAFBB7-BF45-634C-86E7-02ADBE13B137}"/>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7789C17D-E907-5441-9C2E-38A0ABC74CE5}"/>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98075196-14AC-FE46-9B6A-5C77CFFD2DDF}"/>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905AABAB-384A-2D47-8F8A-2A3655DCA710}"/>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29AD4208-B737-9F41-95EA-60D38640926E}"/>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8BA11ECD-1C27-E34F-A8EC-0D19C9224EA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8AA27630-4FAD-A248-9717-0F0758D19B70}"/>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AFA51FB6-2E5F-C448-AB9E-FA032B259C3D}"/>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66B64E35-B43A-C847-8AE9-FF3FA1BBA7D2}"/>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C555562F-9BDE-9741-B45B-141DDE4EBC5C}"/>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879E3C7-DFA8-7348-9ED3-286D2D9B4A3E}"/>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556428AB-0FAA-B04A-8651-C81E2FE95ABE}"/>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32F2DB9A-E580-A742-AF9B-224F62DAD96F}"/>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F4375F15-1CAE-704D-8BA8-D74B10D9D5B2}"/>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D098B0AF-FA3A-E74D-9056-0EFE2D82E83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2" name="Rectangle 31">
              <a:extLst>
                <a:ext uri="{FF2B5EF4-FFF2-40B4-BE49-F238E27FC236}">
                  <a16:creationId xmlns:a16="http://schemas.microsoft.com/office/drawing/2014/main" id="{3C0278F3-4C8F-4D46-8B7D-97A89B83FF6C}"/>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2" name="TextBox 1">
            <a:extLst>
              <a:ext uri="{FF2B5EF4-FFF2-40B4-BE49-F238E27FC236}">
                <a16:creationId xmlns:a16="http://schemas.microsoft.com/office/drawing/2014/main" id="{0AD5E64C-56A4-EA14-6B91-12E12597405B}"/>
              </a:ext>
            </a:extLst>
          </p:cNvPr>
          <p:cNvSpPr txBox="1"/>
          <p:nvPr/>
        </p:nvSpPr>
        <p:spPr>
          <a:xfrm>
            <a:off x="4241962" y="3330834"/>
            <a:ext cx="3997765" cy="837473"/>
          </a:xfrm>
          <a:prstGeom prst="rect">
            <a:avLst/>
          </a:prstGeom>
          <a:noFill/>
        </p:spPr>
        <p:txBody>
          <a:bodyPr wrap="square" rtlCol="0">
            <a:spAutoFit/>
          </a:bodyPr>
          <a:lstStyle/>
          <a:p>
            <a:pPr>
              <a:lnSpc>
                <a:spcPct val="150000"/>
              </a:lnSpc>
            </a:pPr>
            <a:r>
              <a:rPr lang="en-IN" sz="3600" b="1" dirty="0">
                <a:solidFill>
                  <a:srgbClr val="0070C0"/>
                </a:solidFill>
              </a:rPr>
              <a:t>Asset Allocation</a:t>
            </a:r>
          </a:p>
        </p:txBody>
      </p:sp>
      <p:pic>
        <p:nvPicPr>
          <p:cNvPr id="4" name="Graphic 3" descr="Lightbulb and gear with solid fill">
            <a:extLst>
              <a:ext uri="{FF2B5EF4-FFF2-40B4-BE49-F238E27FC236}">
                <a16:creationId xmlns:a16="http://schemas.microsoft.com/office/drawing/2014/main" id="{2FFB0A52-FFAB-70CE-B7BE-1BF5289DD6F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307239" y="3372398"/>
            <a:ext cx="831273" cy="831273"/>
          </a:xfrm>
          <a:prstGeom prst="rect">
            <a:avLst/>
          </a:prstGeom>
        </p:spPr>
      </p:pic>
      <p:grpSp>
        <p:nvGrpSpPr>
          <p:cNvPr id="3" name="Group 2">
            <a:extLst>
              <a:ext uri="{FF2B5EF4-FFF2-40B4-BE49-F238E27FC236}">
                <a16:creationId xmlns:a16="http://schemas.microsoft.com/office/drawing/2014/main" id="{76B83722-20D9-094A-0274-49D9C16280D8}"/>
              </a:ext>
            </a:extLst>
          </p:cNvPr>
          <p:cNvGrpSpPr/>
          <p:nvPr/>
        </p:nvGrpSpPr>
        <p:grpSpPr>
          <a:xfrm>
            <a:off x="0" y="-13252"/>
            <a:ext cx="12192000" cy="1230489"/>
            <a:chOff x="0" y="-13252"/>
            <a:chExt cx="12192000" cy="1230489"/>
          </a:xfrm>
        </p:grpSpPr>
        <p:sp>
          <p:nvSpPr>
            <p:cNvPr id="33" name="Rectangle 32">
              <a:extLst>
                <a:ext uri="{FF2B5EF4-FFF2-40B4-BE49-F238E27FC236}">
                  <a16:creationId xmlns:a16="http://schemas.microsoft.com/office/drawing/2014/main" id="{F4CCB7E1-774D-7820-F567-072A85CB3260}"/>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a:extLst>
                <a:ext uri="{FF2B5EF4-FFF2-40B4-BE49-F238E27FC236}">
                  <a16:creationId xmlns:a16="http://schemas.microsoft.com/office/drawing/2014/main" id="{07FE619C-EE06-31A3-C14C-2D758FCA7B7A}"/>
                </a:ext>
              </a:extLst>
            </p:cNvPr>
            <p:cNvSpPr txBox="1"/>
            <p:nvPr/>
          </p:nvSpPr>
          <p:spPr>
            <a:xfrm>
              <a:off x="1030415" y="324993"/>
              <a:ext cx="3316934" cy="553998"/>
            </a:xfrm>
            <a:prstGeom prst="rect">
              <a:avLst/>
            </a:prstGeom>
            <a:noFill/>
          </p:spPr>
          <p:txBody>
            <a:bodyPr wrap="none" rtlCol="0">
              <a:spAutoFit/>
            </a:bodyPr>
            <a:lstStyle/>
            <a:p>
              <a:r>
                <a:rPr lang="en-US" sz="3000" b="1" dirty="0">
                  <a:solidFill>
                    <a:schemeClr val="bg1"/>
                  </a:solidFill>
                  <a:latin typeface="Merriweather" pitchFamily="2" charset="77"/>
                </a:rPr>
                <a:t>Coming Episode</a:t>
              </a:r>
              <a:endParaRPr lang="en-US" sz="3000" dirty="0">
                <a:solidFill>
                  <a:schemeClr val="bg1"/>
                </a:solidFill>
                <a:latin typeface="Merriweather" pitchFamily="2" charset="77"/>
              </a:endParaRPr>
            </a:p>
          </p:txBody>
        </p:sp>
      </p:grpSp>
      <p:pic>
        <p:nvPicPr>
          <p:cNvPr id="6" name="Picture 5" descr="Icon&#10;&#10;Description automatically generated">
            <a:extLst>
              <a:ext uri="{FF2B5EF4-FFF2-40B4-BE49-F238E27FC236}">
                <a16:creationId xmlns:a16="http://schemas.microsoft.com/office/drawing/2014/main" id="{251856F9-9995-9F2F-D5D9-BE165D3C0E4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Tree>
    <p:extLst>
      <p:ext uri="{BB962C8B-B14F-4D97-AF65-F5344CB8AC3E}">
        <p14:creationId xmlns:p14="http://schemas.microsoft.com/office/powerpoint/2010/main" val="17970143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56105"/>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839029"/>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4789392" y="1142436"/>
            <a:ext cx="2613216" cy="553998"/>
          </a:xfrm>
          <a:prstGeom prst="rect">
            <a:avLst/>
          </a:prstGeom>
          <a:noFill/>
        </p:spPr>
        <p:txBody>
          <a:bodyPr wrap="none" rtlCol="0">
            <a:spAutoFit/>
          </a:bodyPr>
          <a:lstStyle/>
          <a:p>
            <a:r>
              <a:rPr lang="en-US" sz="3000" b="1" spc="300" dirty="0">
                <a:solidFill>
                  <a:schemeClr val="bg1"/>
                </a:solidFill>
                <a:latin typeface="Merriweather" pitchFamily="2" charset="77"/>
              </a:rPr>
              <a:t>Thank You</a:t>
            </a:r>
            <a:endParaRPr lang="en-US" sz="3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4014616"/>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4014616"/>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2802175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7D17A1BE-C3E1-C607-D598-DC0EC94DFE86}"/>
              </a:ext>
            </a:extLst>
          </p:cNvPr>
          <p:cNvSpPr txBox="1"/>
          <p:nvPr/>
        </p:nvSpPr>
        <p:spPr>
          <a:xfrm>
            <a:off x="4980951" y="3256105"/>
            <a:ext cx="2230098" cy="338554"/>
          </a:xfrm>
          <a:prstGeom prst="rect">
            <a:avLst/>
          </a:prstGeom>
          <a:noFill/>
        </p:spPr>
        <p:txBody>
          <a:bodyPr wrap="none" rtlCol="0">
            <a:spAutoFit/>
          </a:bodyPr>
          <a:lstStyle/>
          <a:p>
            <a:r>
              <a:rPr lang="en-US" sz="1600" b="1" spc="300" dirty="0">
                <a:latin typeface="Merriweather" pitchFamily="2" charset="77"/>
              </a:rPr>
              <a:t>FOLLOW US ON</a:t>
            </a:r>
          </a:p>
        </p:txBody>
      </p:sp>
      <p:cxnSp>
        <p:nvCxnSpPr>
          <p:cNvPr id="30" name="Straight Connector 29">
            <a:extLst>
              <a:ext uri="{FF2B5EF4-FFF2-40B4-BE49-F238E27FC236}">
                <a16:creationId xmlns:a16="http://schemas.microsoft.com/office/drawing/2014/main" id="{DC4C09A4-181B-8FC5-5EF1-B7207FAFF8B1}"/>
              </a:ext>
            </a:extLst>
          </p:cNvPr>
          <p:cNvCxnSpPr>
            <a:cxnSpLocks/>
          </p:cNvCxnSpPr>
          <p:nvPr/>
        </p:nvCxnSpPr>
        <p:spPr>
          <a:xfrm>
            <a:off x="6096000" y="3839029"/>
            <a:ext cx="0" cy="2806700"/>
          </a:xfrm>
          <a:prstGeom prst="line">
            <a:avLst/>
          </a:prstGeom>
          <a:ln>
            <a:solidFill>
              <a:srgbClr val="007AB9"/>
            </a:solidFill>
          </a:ln>
        </p:spPr>
        <p:style>
          <a:lnRef idx="1">
            <a:schemeClr val="accent1"/>
          </a:lnRef>
          <a:fillRef idx="0">
            <a:schemeClr val="accent1"/>
          </a:fillRef>
          <a:effectRef idx="0">
            <a:schemeClr val="accent1"/>
          </a:effectRef>
          <a:fontRef idx="minor">
            <a:schemeClr val="tx1"/>
          </a:fontRef>
        </p:style>
      </p:cxnSp>
      <p:grpSp>
        <p:nvGrpSpPr>
          <p:cNvPr id="35" name="Group 34">
            <a:extLst>
              <a:ext uri="{FF2B5EF4-FFF2-40B4-BE49-F238E27FC236}">
                <a16:creationId xmlns:a16="http://schemas.microsoft.com/office/drawing/2014/main" id="{139F2AB2-A112-1F4F-3964-BE87339D31DB}"/>
              </a:ext>
            </a:extLst>
          </p:cNvPr>
          <p:cNvGrpSpPr/>
          <p:nvPr/>
        </p:nvGrpSpPr>
        <p:grpSpPr>
          <a:xfrm>
            <a:off x="0" y="6811108"/>
            <a:ext cx="12192000" cy="46892"/>
            <a:chOff x="0" y="6811108"/>
            <a:chExt cx="12192000" cy="46892"/>
          </a:xfrm>
        </p:grpSpPr>
        <p:sp>
          <p:nvSpPr>
            <p:cNvPr id="36" name="Rectangle 35">
              <a:extLst>
                <a:ext uri="{FF2B5EF4-FFF2-40B4-BE49-F238E27FC236}">
                  <a16:creationId xmlns:a16="http://schemas.microsoft.com/office/drawing/2014/main" id="{C88559F1-80B0-0848-DFAA-654FE8C130FC}"/>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7" name="Rectangle 36">
              <a:extLst>
                <a:ext uri="{FF2B5EF4-FFF2-40B4-BE49-F238E27FC236}">
                  <a16:creationId xmlns:a16="http://schemas.microsoft.com/office/drawing/2014/main" id="{638C7E2C-4AFC-6681-BC69-AAC82EF9B7BB}"/>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8" name="Rectangle 37">
              <a:extLst>
                <a:ext uri="{FF2B5EF4-FFF2-40B4-BE49-F238E27FC236}">
                  <a16:creationId xmlns:a16="http://schemas.microsoft.com/office/drawing/2014/main" id="{819F702F-3942-D175-ADB9-388E62DE4B18}"/>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9" name="Rectangle 38">
              <a:extLst>
                <a:ext uri="{FF2B5EF4-FFF2-40B4-BE49-F238E27FC236}">
                  <a16:creationId xmlns:a16="http://schemas.microsoft.com/office/drawing/2014/main" id="{4DA7FEA9-BDFA-B711-A1CE-F1CCF832BC18}"/>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0" name="Rectangle 39">
              <a:extLst>
                <a:ext uri="{FF2B5EF4-FFF2-40B4-BE49-F238E27FC236}">
                  <a16:creationId xmlns:a16="http://schemas.microsoft.com/office/drawing/2014/main" id="{A7873379-39D3-9D1C-F74B-0D15E810F910}"/>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1" name="Rectangle 40">
              <a:extLst>
                <a:ext uri="{FF2B5EF4-FFF2-40B4-BE49-F238E27FC236}">
                  <a16:creationId xmlns:a16="http://schemas.microsoft.com/office/drawing/2014/main" id="{EC7D382C-1E4E-BAFC-8FF7-F53EECE5F4C0}"/>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2" name="Rectangle 41">
              <a:extLst>
                <a:ext uri="{FF2B5EF4-FFF2-40B4-BE49-F238E27FC236}">
                  <a16:creationId xmlns:a16="http://schemas.microsoft.com/office/drawing/2014/main" id="{1018EF00-9F0D-930A-556A-D9100F1EBE47}"/>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3" name="Rectangle 42">
              <a:extLst>
                <a:ext uri="{FF2B5EF4-FFF2-40B4-BE49-F238E27FC236}">
                  <a16:creationId xmlns:a16="http://schemas.microsoft.com/office/drawing/2014/main" id="{E82E2038-AD45-1FFA-5AC1-458B14BBB3AA}"/>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4" name="Rectangle 43">
              <a:extLst>
                <a:ext uri="{FF2B5EF4-FFF2-40B4-BE49-F238E27FC236}">
                  <a16:creationId xmlns:a16="http://schemas.microsoft.com/office/drawing/2014/main" id="{9C5E4312-7B8A-40D1-F2F1-608432D0504A}"/>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5" name="Rectangle 44">
              <a:extLst>
                <a:ext uri="{FF2B5EF4-FFF2-40B4-BE49-F238E27FC236}">
                  <a16:creationId xmlns:a16="http://schemas.microsoft.com/office/drawing/2014/main" id="{67BDA128-6F89-DEC9-1C10-CE32B00B39FD}"/>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6" name="Rectangle 45">
              <a:extLst>
                <a:ext uri="{FF2B5EF4-FFF2-40B4-BE49-F238E27FC236}">
                  <a16:creationId xmlns:a16="http://schemas.microsoft.com/office/drawing/2014/main" id="{36F1580D-C737-D408-3D11-B247E6E9C7D8}"/>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7" name="Rectangle 46">
              <a:extLst>
                <a:ext uri="{FF2B5EF4-FFF2-40B4-BE49-F238E27FC236}">
                  <a16:creationId xmlns:a16="http://schemas.microsoft.com/office/drawing/2014/main" id="{2A957EE9-8190-ABE5-121F-F69E2B777A39}"/>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8" name="Rectangle 47">
              <a:extLst>
                <a:ext uri="{FF2B5EF4-FFF2-40B4-BE49-F238E27FC236}">
                  <a16:creationId xmlns:a16="http://schemas.microsoft.com/office/drawing/2014/main" id="{A84A9DCE-C5E5-7AEE-7EBF-67325487E526}"/>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49" name="Rectangle 48">
              <a:extLst>
                <a:ext uri="{FF2B5EF4-FFF2-40B4-BE49-F238E27FC236}">
                  <a16:creationId xmlns:a16="http://schemas.microsoft.com/office/drawing/2014/main" id="{F9369453-D298-08CC-98A0-D06EE332911A}"/>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0" name="Rectangle 49">
              <a:extLst>
                <a:ext uri="{FF2B5EF4-FFF2-40B4-BE49-F238E27FC236}">
                  <a16:creationId xmlns:a16="http://schemas.microsoft.com/office/drawing/2014/main" id="{FC043C2E-80BB-0689-4D5C-E479B27F57CB}"/>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1" name="Rectangle 50">
              <a:extLst>
                <a:ext uri="{FF2B5EF4-FFF2-40B4-BE49-F238E27FC236}">
                  <a16:creationId xmlns:a16="http://schemas.microsoft.com/office/drawing/2014/main" id="{0ECA2DFB-3AC6-0DF1-EC04-0431708C4492}"/>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2" name="Rectangle 51">
              <a:extLst>
                <a:ext uri="{FF2B5EF4-FFF2-40B4-BE49-F238E27FC236}">
                  <a16:creationId xmlns:a16="http://schemas.microsoft.com/office/drawing/2014/main" id="{4E9814DA-FCAA-6E72-8E5E-2792EA7A62CB}"/>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3" name="Rectangle 52">
              <a:extLst>
                <a:ext uri="{FF2B5EF4-FFF2-40B4-BE49-F238E27FC236}">
                  <a16:creationId xmlns:a16="http://schemas.microsoft.com/office/drawing/2014/main" id="{18B7E8CB-A0DC-E78E-3771-DAAC69DC034C}"/>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4" name="Rectangle 53">
              <a:extLst>
                <a:ext uri="{FF2B5EF4-FFF2-40B4-BE49-F238E27FC236}">
                  <a16:creationId xmlns:a16="http://schemas.microsoft.com/office/drawing/2014/main" id="{A7206202-5483-7A14-CD1C-962E34A8051E}"/>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55" name="Rectangle 54">
              <a:extLst>
                <a:ext uri="{FF2B5EF4-FFF2-40B4-BE49-F238E27FC236}">
                  <a16:creationId xmlns:a16="http://schemas.microsoft.com/office/drawing/2014/main" id="{EF33A5D7-2434-E0A4-77E4-30D6B17DFA55}"/>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sp>
        <p:nvSpPr>
          <p:cNvPr id="59" name="Rectangle 58">
            <a:extLst>
              <a:ext uri="{FF2B5EF4-FFF2-40B4-BE49-F238E27FC236}">
                <a16:creationId xmlns:a16="http://schemas.microsoft.com/office/drawing/2014/main" id="{65E9E6F9-10C6-D97A-C173-065849836219}"/>
              </a:ext>
            </a:extLst>
          </p:cNvPr>
          <p:cNvSpPr/>
          <p:nvPr/>
        </p:nvSpPr>
        <p:spPr>
          <a:xfrm>
            <a:off x="0" y="-13252"/>
            <a:ext cx="12192000" cy="2817751"/>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TextBox 57">
            <a:extLst>
              <a:ext uri="{FF2B5EF4-FFF2-40B4-BE49-F238E27FC236}">
                <a16:creationId xmlns:a16="http://schemas.microsoft.com/office/drawing/2014/main" id="{33A87067-D881-4AE7-24DE-846E0B610999}"/>
              </a:ext>
            </a:extLst>
          </p:cNvPr>
          <p:cNvSpPr txBox="1"/>
          <p:nvPr/>
        </p:nvSpPr>
        <p:spPr>
          <a:xfrm>
            <a:off x="2247053" y="521168"/>
            <a:ext cx="7773282" cy="1785104"/>
          </a:xfrm>
          <a:prstGeom prst="rect">
            <a:avLst/>
          </a:prstGeom>
          <a:noFill/>
        </p:spPr>
        <p:txBody>
          <a:bodyPr wrap="none" rtlCol="0">
            <a:spAutoFit/>
          </a:bodyPr>
          <a:lstStyle/>
          <a:p>
            <a:r>
              <a:rPr lang="en-US" sz="3000" b="1" spc="300" dirty="0">
                <a:solidFill>
                  <a:schemeClr val="bg1"/>
                </a:solidFill>
                <a:latin typeface="Merriweather" pitchFamily="2" charset="77"/>
              </a:rPr>
              <a:t>OFFER FOR FREE CONSULTATION</a:t>
            </a:r>
          </a:p>
          <a:p>
            <a:pPr marL="342900" indent="-342900">
              <a:buFont typeface="Arial" panose="020B0604020202020204" pitchFamily="34" charset="0"/>
              <a:buChar char="•"/>
            </a:pPr>
            <a:endParaRPr lang="en-US" sz="2000" b="1" spc="300" dirty="0">
              <a:solidFill>
                <a:schemeClr val="bg1"/>
              </a:solidFill>
              <a:latin typeface="Merriweather" pitchFamily="2" charset="77"/>
            </a:endParaRPr>
          </a:p>
          <a:p>
            <a:pPr marL="342900" indent="-342900">
              <a:buFont typeface="Arial" panose="020B0604020202020204" pitchFamily="34" charset="0"/>
              <a:buChar char="•"/>
            </a:pPr>
            <a:r>
              <a:rPr lang="en-US" sz="2000" b="1" spc="300" dirty="0">
                <a:solidFill>
                  <a:schemeClr val="bg1"/>
                </a:solidFill>
                <a:latin typeface="Merriweather" pitchFamily="2" charset="77"/>
              </a:rPr>
              <a:t>Follow us on social media</a:t>
            </a:r>
          </a:p>
          <a:p>
            <a:pPr marL="342900" indent="-342900">
              <a:buFont typeface="Arial" panose="020B0604020202020204" pitchFamily="34" charset="0"/>
              <a:buChar char="•"/>
            </a:pPr>
            <a:r>
              <a:rPr lang="en-US" sz="2000" b="1" spc="300" dirty="0">
                <a:solidFill>
                  <a:schemeClr val="bg1"/>
                </a:solidFill>
                <a:latin typeface="Merriweather" pitchFamily="2" charset="77"/>
              </a:rPr>
              <a:t>Tag us</a:t>
            </a:r>
          </a:p>
          <a:p>
            <a:pPr marL="342900" indent="-342900">
              <a:buFont typeface="Arial" panose="020B0604020202020204" pitchFamily="34" charset="0"/>
              <a:buChar char="•"/>
            </a:pPr>
            <a:r>
              <a:rPr lang="en-US" sz="2000" b="1" spc="300" dirty="0">
                <a:solidFill>
                  <a:schemeClr val="bg1"/>
                </a:solidFill>
                <a:latin typeface="Merriweather" pitchFamily="2" charset="77"/>
              </a:rPr>
              <a:t>Make a request</a:t>
            </a:r>
            <a:endParaRPr lang="en-US" sz="2000" spc="300" dirty="0">
              <a:solidFill>
                <a:schemeClr val="bg1"/>
              </a:solidFill>
              <a:latin typeface="Merriweather" pitchFamily="2" charset="77"/>
            </a:endParaRPr>
          </a:p>
        </p:txBody>
      </p:sp>
      <p:sp>
        <p:nvSpPr>
          <p:cNvPr id="2" name="TextBox 1">
            <a:extLst>
              <a:ext uri="{FF2B5EF4-FFF2-40B4-BE49-F238E27FC236}">
                <a16:creationId xmlns:a16="http://schemas.microsoft.com/office/drawing/2014/main" id="{F1E1A6CD-B6C7-FE02-383D-678A5401560C}"/>
              </a:ext>
            </a:extLst>
          </p:cNvPr>
          <p:cNvSpPr txBox="1"/>
          <p:nvPr/>
        </p:nvSpPr>
        <p:spPr>
          <a:xfrm>
            <a:off x="751707" y="4014616"/>
            <a:ext cx="4592321" cy="1846659"/>
          </a:xfrm>
          <a:prstGeom prst="rect">
            <a:avLst/>
          </a:prstGeom>
          <a:noFill/>
        </p:spPr>
        <p:txBody>
          <a:bodyPr wrap="square" rtlCol="0">
            <a:spAutoFit/>
          </a:bodyPr>
          <a:lstStyle/>
          <a:p>
            <a:pPr algn="ctr"/>
            <a:r>
              <a:rPr lang="en-IN" sz="2000" b="1" dirty="0"/>
              <a:t>Sandeep Tyagi</a:t>
            </a:r>
          </a:p>
          <a:p>
            <a:endParaRPr lang="en-IN" dirty="0"/>
          </a:p>
          <a:p>
            <a:r>
              <a:rPr lang="en-IN" dirty="0"/>
              <a:t>LinkedIn: </a:t>
            </a:r>
            <a:r>
              <a:rPr lang="en-IN" dirty="0">
                <a:hlinkClick r:id="rId2"/>
              </a:rPr>
              <a:t>https://www.linkedin.com/in/styagi/</a:t>
            </a:r>
            <a:endParaRPr lang="en-IN" dirty="0"/>
          </a:p>
          <a:p>
            <a:endParaRPr lang="en-IN" dirty="0"/>
          </a:p>
          <a:p>
            <a:r>
              <a:rPr lang="en-IN" dirty="0"/>
              <a:t>Twitter: </a:t>
            </a:r>
            <a:r>
              <a:rPr lang="en-IN" dirty="0">
                <a:hlinkClick r:id="rId3"/>
              </a:rPr>
              <a:t>https://twitter.com/styagi</a:t>
            </a:r>
            <a:endParaRPr lang="en-IN" dirty="0"/>
          </a:p>
          <a:p>
            <a:endParaRPr lang="en-IN" dirty="0"/>
          </a:p>
        </p:txBody>
      </p:sp>
      <p:sp>
        <p:nvSpPr>
          <p:cNvPr id="3" name="TextBox 2">
            <a:extLst>
              <a:ext uri="{FF2B5EF4-FFF2-40B4-BE49-F238E27FC236}">
                <a16:creationId xmlns:a16="http://schemas.microsoft.com/office/drawing/2014/main" id="{835AADDC-E0E0-AE58-63E6-5F0B97A40119}"/>
              </a:ext>
            </a:extLst>
          </p:cNvPr>
          <p:cNvSpPr txBox="1"/>
          <p:nvPr/>
        </p:nvSpPr>
        <p:spPr>
          <a:xfrm>
            <a:off x="6549034" y="4014616"/>
            <a:ext cx="5379458" cy="2954655"/>
          </a:xfrm>
          <a:prstGeom prst="rect">
            <a:avLst/>
          </a:prstGeom>
          <a:noFill/>
        </p:spPr>
        <p:txBody>
          <a:bodyPr wrap="square" rtlCol="0">
            <a:spAutoFit/>
          </a:bodyPr>
          <a:lstStyle/>
          <a:p>
            <a:pPr algn="ctr"/>
            <a:r>
              <a:rPr lang="en-IN" sz="2000" b="1" dirty="0"/>
              <a:t>GULAQ</a:t>
            </a:r>
          </a:p>
          <a:p>
            <a:endParaRPr lang="en-IN" dirty="0"/>
          </a:p>
          <a:p>
            <a:r>
              <a:rPr lang="en-IN" dirty="0"/>
              <a:t>LinkedIn: </a:t>
            </a:r>
            <a:r>
              <a:rPr lang="en-IN" dirty="0">
                <a:hlinkClick r:id="rId4"/>
              </a:rPr>
              <a:t>https://www.linkedin.com/in/</a:t>
            </a:r>
            <a:r>
              <a:rPr lang="en-US" dirty="0" err="1">
                <a:hlinkClick r:id="rId4"/>
              </a:rPr>
              <a:t>gulaqnew</a:t>
            </a:r>
            <a:endParaRPr lang="en-US" dirty="0"/>
          </a:p>
          <a:p>
            <a:endParaRPr lang="en-IN" dirty="0"/>
          </a:p>
          <a:p>
            <a:r>
              <a:rPr lang="en-IN" dirty="0"/>
              <a:t>Twitter: </a:t>
            </a:r>
            <a:r>
              <a:rPr lang="en-IN" dirty="0">
                <a:hlinkClick r:id="rId5"/>
              </a:rPr>
              <a:t>https://twitter.com/gulaqfintech</a:t>
            </a:r>
            <a:endParaRPr lang="en-IN" dirty="0"/>
          </a:p>
          <a:p>
            <a:endParaRPr lang="en-IN" dirty="0"/>
          </a:p>
          <a:p>
            <a:r>
              <a:rPr lang="en-IN" dirty="0"/>
              <a:t>Instagram: </a:t>
            </a:r>
            <a:r>
              <a:rPr lang="en-IN" dirty="0">
                <a:hlinkClick r:id="rId6"/>
              </a:rPr>
              <a:t>https://www.instagram.com/gulaqfintech/</a:t>
            </a:r>
            <a:endParaRPr lang="en-IN" dirty="0"/>
          </a:p>
          <a:p>
            <a:endParaRPr lang="en-IN" dirty="0"/>
          </a:p>
          <a:p>
            <a:endParaRPr lang="en-IN" dirty="0"/>
          </a:p>
          <a:p>
            <a:endParaRPr lang="en-IN" dirty="0"/>
          </a:p>
        </p:txBody>
      </p:sp>
    </p:spTree>
    <p:extLst>
      <p:ext uri="{BB962C8B-B14F-4D97-AF65-F5344CB8AC3E}">
        <p14:creationId xmlns:p14="http://schemas.microsoft.com/office/powerpoint/2010/main" val="41707851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3195105" cy="553998"/>
            </a:xfrm>
            <a:prstGeom prst="rect">
              <a:avLst/>
            </a:prstGeom>
            <a:noFill/>
          </p:spPr>
          <p:txBody>
            <a:bodyPr wrap="none" rtlCol="0">
              <a:spAutoFit/>
            </a:bodyPr>
            <a:lstStyle/>
            <a:p>
              <a:r>
                <a:rPr lang="en-US" sz="3000" b="1" dirty="0">
                  <a:solidFill>
                    <a:schemeClr val="bg1"/>
                  </a:solidFill>
                  <a:latin typeface="Merriweather" pitchFamily="2" charset="77"/>
                </a:rPr>
                <a:t>Liquidity Needs</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51298" y="1555482"/>
            <a:ext cx="8843815" cy="880369"/>
          </a:xfrm>
          <a:prstGeom prst="rect">
            <a:avLst/>
          </a:prstGeom>
          <a:noFill/>
        </p:spPr>
        <p:txBody>
          <a:bodyPr wrap="square" rtlCol="0">
            <a:spAutoFit/>
          </a:bodyPr>
          <a:lstStyle/>
          <a:p>
            <a:pPr>
              <a:lnSpc>
                <a:spcPct val="150000"/>
              </a:lnSpc>
            </a:pPr>
            <a:r>
              <a:rPr lang="en-IN" dirty="0"/>
              <a:t>The ability to convert investment into spendable cash is called Liquidity. Understanding when you need money is a crucial aspect in investment planning. This is called Liquidity need.</a:t>
            </a:r>
          </a:p>
        </p:txBody>
      </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2" name="TextBox 1">
            <a:extLst>
              <a:ext uri="{FF2B5EF4-FFF2-40B4-BE49-F238E27FC236}">
                <a16:creationId xmlns:a16="http://schemas.microsoft.com/office/drawing/2014/main" id="{D7D28561-95E5-BAA2-E2B2-B58A4EE4F8BE}"/>
              </a:ext>
            </a:extLst>
          </p:cNvPr>
          <p:cNvSpPr txBox="1"/>
          <p:nvPr/>
        </p:nvSpPr>
        <p:spPr>
          <a:xfrm>
            <a:off x="1030415" y="2958783"/>
            <a:ext cx="8843815" cy="880369"/>
          </a:xfrm>
          <a:prstGeom prst="rect">
            <a:avLst/>
          </a:prstGeom>
          <a:noFill/>
        </p:spPr>
        <p:txBody>
          <a:bodyPr wrap="square" rtlCol="0">
            <a:spAutoFit/>
          </a:bodyPr>
          <a:lstStyle/>
          <a:p>
            <a:pPr>
              <a:lnSpc>
                <a:spcPct val="150000"/>
              </a:lnSpc>
            </a:pPr>
            <a:r>
              <a:rPr lang="en-IN" dirty="0"/>
              <a:t>If you own a farm in a remote part of the country, it might be tough to sell and convert into cash. In this case, liquidity is very low.</a:t>
            </a:r>
          </a:p>
        </p:txBody>
      </p:sp>
      <p:sp>
        <p:nvSpPr>
          <p:cNvPr id="5" name="TextBox 4">
            <a:extLst>
              <a:ext uri="{FF2B5EF4-FFF2-40B4-BE49-F238E27FC236}">
                <a16:creationId xmlns:a16="http://schemas.microsoft.com/office/drawing/2014/main" id="{FCC73DEC-25C9-A26F-889B-86EFCA80270A}"/>
              </a:ext>
            </a:extLst>
          </p:cNvPr>
          <p:cNvSpPr txBox="1"/>
          <p:nvPr/>
        </p:nvSpPr>
        <p:spPr>
          <a:xfrm>
            <a:off x="1051298" y="4362084"/>
            <a:ext cx="8843815" cy="880369"/>
          </a:xfrm>
          <a:prstGeom prst="rect">
            <a:avLst/>
          </a:prstGeom>
          <a:noFill/>
        </p:spPr>
        <p:txBody>
          <a:bodyPr wrap="square" rtlCol="0">
            <a:spAutoFit/>
          </a:bodyPr>
          <a:lstStyle/>
          <a:p>
            <a:pPr>
              <a:lnSpc>
                <a:spcPct val="150000"/>
              </a:lnSpc>
            </a:pPr>
            <a:r>
              <a:rPr lang="en-IN" dirty="0"/>
              <a:t>Understanding the impact of cashing out investments when they are at a low value is equally important in assessing liquidity need.</a:t>
            </a:r>
          </a:p>
        </p:txBody>
      </p:sp>
    </p:spTree>
    <p:extLst>
      <p:ext uri="{BB962C8B-B14F-4D97-AF65-F5344CB8AC3E}">
        <p14:creationId xmlns:p14="http://schemas.microsoft.com/office/powerpoint/2010/main" val="10000427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8242962" cy="553998"/>
            </a:xfrm>
            <a:prstGeom prst="rect">
              <a:avLst/>
            </a:prstGeom>
            <a:noFill/>
          </p:spPr>
          <p:txBody>
            <a:bodyPr wrap="none" rtlCol="0">
              <a:spAutoFit/>
            </a:bodyPr>
            <a:lstStyle/>
            <a:p>
              <a:r>
                <a:rPr lang="en-US" sz="3000" b="1" dirty="0">
                  <a:solidFill>
                    <a:schemeClr val="bg1"/>
                  </a:solidFill>
                  <a:latin typeface="Merriweather" pitchFamily="2" charset="77"/>
                </a:rPr>
                <a:t>Liquidity Needs – LTCM (1998) case study</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51298" y="1468396"/>
            <a:ext cx="8843815" cy="880369"/>
          </a:xfrm>
          <a:prstGeom prst="rect">
            <a:avLst/>
          </a:prstGeom>
          <a:noFill/>
        </p:spPr>
        <p:txBody>
          <a:bodyPr wrap="square" rtlCol="0">
            <a:spAutoFit/>
          </a:bodyPr>
          <a:lstStyle/>
          <a:p>
            <a:pPr>
              <a:lnSpc>
                <a:spcPct val="150000"/>
              </a:lnSpc>
            </a:pPr>
            <a:r>
              <a:rPr lang="en-IN" dirty="0"/>
              <a:t>Unravelling of a hedge fund - Long term capital management – in 1998 is a startling example of understanding the liquidity need.</a:t>
            </a:r>
          </a:p>
        </p:txBody>
      </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6" name="TextBox 5">
            <a:extLst>
              <a:ext uri="{FF2B5EF4-FFF2-40B4-BE49-F238E27FC236}">
                <a16:creationId xmlns:a16="http://schemas.microsoft.com/office/drawing/2014/main" id="{B81AE666-F9F4-3F9D-70AC-1FFEA7E7571F}"/>
              </a:ext>
            </a:extLst>
          </p:cNvPr>
          <p:cNvSpPr txBox="1"/>
          <p:nvPr/>
        </p:nvSpPr>
        <p:spPr>
          <a:xfrm>
            <a:off x="1030415" y="2448031"/>
            <a:ext cx="9347071" cy="3373359"/>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LTCM was the shining star of financial world in most of 1990s</a:t>
            </a:r>
          </a:p>
          <a:p>
            <a:pPr marL="285750" indent="-285750">
              <a:lnSpc>
                <a:spcPct val="150000"/>
              </a:lnSpc>
              <a:buFont typeface="Arial" panose="020B0604020202020204" pitchFamily="34" charset="0"/>
              <a:buChar char="•"/>
            </a:pPr>
            <a:r>
              <a:rPr lang="en-IN" dirty="0"/>
              <a:t>Noble laureates – Myron Scholes and Robert Merton were the principals of the firm</a:t>
            </a:r>
          </a:p>
          <a:p>
            <a:pPr marL="285750" indent="-285750">
              <a:lnSpc>
                <a:spcPct val="150000"/>
              </a:lnSpc>
              <a:buFont typeface="Arial" panose="020B0604020202020204" pitchFamily="34" charset="0"/>
              <a:buChar char="•"/>
            </a:pPr>
            <a:r>
              <a:rPr lang="en-IN" dirty="0"/>
              <a:t>The fund had golden run for several years</a:t>
            </a:r>
          </a:p>
          <a:p>
            <a:pPr marL="285750" indent="-285750">
              <a:lnSpc>
                <a:spcPct val="150000"/>
              </a:lnSpc>
              <a:buFont typeface="Arial" panose="020B0604020202020204" pitchFamily="34" charset="0"/>
              <a:buChar char="•"/>
            </a:pPr>
            <a:r>
              <a:rPr lang="en-IN" dirty="0"/>
              <a:t>In 1998, as Russia went through default, LTCM lost money</a:t>
            </a:r>
          </a:p>
          <a:p>
            <a:pPr marL="285750" indent="-285750">
              <a:lnSpc>
                <a:spcPct val="150000"/>
              </a:lnSpc>
              <a:buFont typeface="Arial" panose="020B0604020202020204" pitchFamily="34" charset="0"/>
              <a:buChar char="•"/>
            </a:pPr>
            <a:r>
              <a:rPr lang="en-IN" dirty="0"/>
              <a:t>There were no buyers for securities held by LTCM</a:t>
            </a:r>
          </a:p>
          <a:p>
            <a:pPr marL="285750" indent="-285750">
              <a:lnSpc>
                <a:spcPct val="150000"/>
              </a:lnSpc>
              <a:buFont typeface="Arial" panose="020B0604020202020204" pitchFamily="34" charset="0"/>
              <a:buChar char="•"/>
            </a:pPr>
            <a:r>
              <a:rPr lang="en-IN" dirty="0"/>
              <a:t>They continued to lose more and more money, and their securities couldn’t cover their losses</a:t>
            </a:r>
          </a:p>
          <a:p>
            <a:pPr marL="285750" indent="-285750">
              <a:lnSpc>
                <a:spcPct val="150000"/>
              </a:lnSpc>
              <a:buFont typeface="Arial" panose="020B0604020202020204" pitchFamily="34" charset="0"/>
              <a:buChar char="•"/>
            </a:pPr>
            <a:r>
              <a:rPr lang="en-IN" dirty="0"/>
              <a:t>Finally, the fund got sold off to 14 banks</a:t>
            </a:r>
          </a:p>
          <a:p>
            <a:pPr marL="285750" indent="-285750">
              <a:lnSpc>
                <a:spcPct val="150000"/>
              </a:lnSpc>
              <a:buFont typeface="Arial" panose="020B0604020202020204" pitchFamily="34" charset="0"/>
              <a:buChar char="•"/>
            </a:pPr>
            <a:r>
              <a:rPr lang="en-IN" dirty="0"/>
              <a:t>The owners – the smartest investors in the world – lost billions of dollars in this sale</a:t>
            </a:r>
          </a:p>
        </p:txBody>
      </p:sp>
    </p:spTree>
    <p:extLst>
      <p:ext uri="{BB962C8B-B14F-4D97-AF65-F5344CB8AC3E}">
        <p14:creationId xmlns:p14="http://schemas.microsoft.com/office/powerpoint/2010/main" val="35248310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5165197" cy="553998"/>
            </a:xfrm>
            <a:prstGeom prst="rect">
              <a:avLst/>
            </a:prstGeom>
            <a:noFill/>
          </p:spPr>
          <p:txBody>
            <a:bodyPr wrap="none" rtlCol="0">
              <a:spAutoFit/>
            </a:bodyPr>
            <a:lstStyle/>
            <a:p>
              <a:r>
                <a:rPr lang="en-US" sz="3000" b="1" dirty="0">
                  <a:solidFill>
                    <a:schemeClr val="bg1"/>
                  </a:solidFill>
                  <a:latin typeface="Merriweather" pitchFamily="2" charset="77"/>
                </a:rPr>
                <a:t>Refining investment style</a:t>
              </a:r>
              <a:endParaRPr lang="en-US" sz="3000" dirty="0">
                <a:solidFill>
                  <a:schemeClr val="bg1"/>
                </a:solidFill>
                <a:latin typeface="Merriweather" pitchFamily="2" charset="77"/>
              </a:endParaRPr>
            </a:p>
          </p:txBody>
        </p:sp>
      </p:grpSp>
      <p:sp>
        <p:nvSpPr>
          <p:cNvPr id="35" name="TextBox 34">
            <a:extLst>
              <a:ext uri="{FF2B5EF4-FFF2-40B4-BE49-F238E27FC236}">
                <a16:creationId xmlns:a16="http://schemas.microsoft.com/office/drawing/2014/main" id="{7DF986E0-F2B8-6E24-85DA-087AC7EFFC4F}"/>
              </a:ext>
            </a:extLst>
          </p:cNvPr>
          <p:cNvSpPr txBox="1"/>
          <p:nvPr/>
        </p:nvSpPr>
        <p:spPr>
          <a:xfrm>
            <a:off x="1051298" y="1468396"/>
            <a:ext cx="9202617" cy="1295868"/>
          </a:xfrm>
          <a:prstGeom prst="rect">
            <a:avLst/>
          </a:prstGeom>
          <a:noFill/>
        </p:spPr>
        <p:txBody>
          <a:bodyPr wrap="square" rtlCol="0">
            <a:spAutoFit/>
          </a:bodyPr>
          <a:lstStyle/>
          <a:p>
            <a:pPr>
              <a:lnSpc>
                <a:spcPct val="150000"/>
              </a:lnSpc>
            </a:pPr>
            <a:r>
              <a:rPr lang="en-IN" dirty="0"/>
              <a:t>Most people view Risk as loss of principal. In investment world, risk is measured by uncertainty. Investments like FDs are reliable, but they give lower returns. Then there are other investments like Equities, with higher profits and higher uncertainty.</a:t>
            </a:r>
          </a:p>
        </p:txBody>
      </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6" name="TextBox 5">
            <a:extLst>
              <a:ext uri="{FF2B5EF4-FFF2-40B4-BE49-F238E27FC236}">
                <a16:creationId xmlns:a16="http://schemas.microsoft.com/office/drawing/2014/main" id="{B81AE666-F9F4-3F9D-70AC-1FFEA7E7571F}"/>
              </a:ext>
            </a:extLst>
          </p:cNvPr>
          <p:cNvSpPr txBox="1"/>
          <p:nvPr/>
        </p:nvSpPr>
        <p:spPr>
          <a:xfrm>
            <a:off x="960855" y="3015423"/>
            <a:ext cx="9347071" cy="1711366"/>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IN" dirty="0"/>
              <a:t>Risk appetite depends primarily on 2 factors</a:t>
            </a:r>
          </a:p>
          <a:p>
            <a:pPr marL="742950" lvl="1" indent="-285750">
              <a:lnSpc>
                <a:spcPct val="150000"/>
              </a:lnSpc>
              <a:buFont typeface="Arial" panose="020B0604020202020204" pitchFamily="34" charset="0"/>
              <a:buChar char="•"/>
            </a:pPr>
            <a:r>
              <a:rPr lang="en-IN" dirty="0"/>
              <a:t>Your attitude towards uncertainty</a:t>
            </a:r>
          </a:p>
          <a:p>
            <a:pPr marL="742950" lvl="1" indent="-285750">
              <a:lnSpc>
                <a:spcPct val="150000"/>
              </a:lnSpc>
              <a:buFont typeface="Arial" panose="020B0604020202020204" pitchFamily="34" charset="0"/>
              <a:buChar char="•"/>
            </a:pPr>
            <a:r>
              <a:rPr lang="en-IN" dirty="0"/>
              <a:t>Safety margin</a:t>
            </a:r>
          </a:p>
          <a:p>
            <a:pPr marL="285750" indent="-285750">
              <a:lnSpc>
                <a:spcPct val="150000"/>
              </a:lnSpc>
              <a:buFont typeface="Arial" panose="020B0604020202020204" pitchFamily="34" charset="0"/>
              <a:buChar char="•"/>
            </a:pPr>
            <a:r>
              <a:rPr lang="en-IN" dirty="0"/>
              <a:t>Higher the savings, and longer the goal, higher the uncertainty you are comfortable with</a:t>
            </a:r>
          </a:p>
        </p:txBody>
      </p:sp>
    </p:spTree>
    <p:extLst>
      <p:ext uri="{BB962C8B-B14F-4D97-AF65-F5344CB8AC3E}">
        <p14:creationId xmlns:p14="http://schemas.microsoft.com/office/powerpoint/2010/main" val="32665821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8744702" cy="553998"/>
            </a:xfrm>
            <a:prstGeom prst="rect">
              <a:avLst/>
            </a:prstGeom>
            <a:noFill/>
          </p:spPr>
          <p:txBody>
            <a:bodyPr wrap="none" rtlCol="0">
              <a:spAutoFit/>
            </a:bodyPr>
            <a:lstStyle/>
            <a:p>
              <a:r>
                <a:rPr lang="en-US" sz="3000" b="1" dirty="0">
                  <a:solidFill>
                    <a:schemeClr val="bg1"/>
                  </a:solidFill>
                  <a:latin typeface="Merriweather" pitchFamily="2" charset="77"/>
                </a:rPr>
                <a:t>Refining investment style – Driving analogy</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6" name="TextBox 5">
            <a:extLst>
              <a:ext uri="{FF2B5EF4-FFF2-40B4-BE49-F238E27FC236}">
                <a16:creationId xmlns:a16="http://schemas.microsoft.com/office/drawing/2014/main" id="{B81AE666-F9F4-3F9D-70AC-1FFEA7E7571F}"/>
              </a:ext>
            </a:extLst>
          </p:cNvPr>
          <p:cNvSpPr txBox="1"/>
          <p:nvPr/>
        </p:nvSpPr>
        <p:spPr>
          <a:xfrm>
            <a:off x="1060530" y="1534571"/>
            <a:ext cx="10080171" cy="3788858"/>
          </a:xfrm>
          <a:prstGeom prst="rect">
            <a:avLst/>
          </a:prstGeom>
          <a:noFill/>
        </p:spPr>
        <p:txBody>
          <a:bodyPr wrap="square" rtlCol="0">
            <a:spAutoFit/>
          </a:bodyPr>
          <a:lstStyle/>
          <a:p>
            <a:pPr>
              <a:lnSpc>
                <a:spcPct val="150000"/>
              </a:lnSpc>
            </a:pPr>
            <a:r>
              <a:rPr lang="en-IN" dirty="0"/>
              <a:t>Driving is very similar to investing. Some people drive fast, and others drive carefully. Driving behaviour can be explained using:</a:t>
            </a:r>
          </a:p>
          <a:p>
            <a:pPr marL="285750" indent="-285750">
              <a:lnSpc>
                <a:spcPct val="150000"/>
              </a:lnSpc>
              <a:buFont typeface="Arial" panose="020B0604020202020204" pitchFamily="34" charset="0"/>
              <a:buChar char="•"/>
            </a:pPr>
            <a:r>
              <a:rPr lang="en-IN" b="1" dirty="0"/>
              <a:t>Your personality</a:t>
            </a:r>
          </a:p>
          <a:p>
            <a:pPr marL="742950" lvl="1" indent="-285750">
              <a:lnSpc>
                <a:spcPct val="150000"/>
              </a:lnSpc>
              <a:buFont typeface="Arial" panose="020B0604020202020204" pitchFamily="34" charset="0"/>
              <a:buChar char="•"/>
            </a:pPr>
            <a:r>
              <a:rPr lang="en-IN" dirty="0"/>
              <a:t>Some people are comfortable driving fast, and don’t feel stressed keeping fully alert</a:t>
            </a:r>
          </a:p>
          <a:p>
            <a:pPr marL="742950" lvl="1" indent="-285750">
              <a:lnSpc>
                <a:spcPct val="150000"/>
              </a:lnSpc>
              <a:buFont typeface="Arial" panose="020B0604020202020204" pitchFamily="34" charset="0"/>
              <a:buChar char="•"/>
            </a:pPr>
            <a:r>
              <a:rPr lang="en-IN" dirty="0"/>
              <a:t>Others are cautious, and not comfortable going high speeds</a:t>
            </a:r>
          </a:p>
          <a:p>
            <a:pPr marL="742950" lvl="1" indent="-285750">
              <a:lnSpc>
                <a:spcPct val="150000"/>
              </a:lnSpc>
              <a:buFont typeface="Arial" panose="020B0604020202020204" pitchFamily="34" charset="0"/>
              <a:buChar char="•"/>
            </a:pPr>
            <a:r>
              <a:rPr lang="en-IN" dirty="0"/>
              <a:t>This thrill for speed or being cautious got nothing to do with the car or road conditions</a:t>
            </a:r>
          </a:p>
          <a:p>
            <a:pPr marL="285750" indent="-285750">
              <a:lnSpc>
                <a:spcPct val="150000"/>
              </a:lnSpc>
              <a:buFont typeface="Arial" panose="020B0604020202020204" pitchFamily="34" charset="0"/>
              <a:buChar char="•"/>
            </a:pPr>
            <a:r>
              <a:rPr lang="en-IN" b="1" dirty="0"/>
              <a:t>Driving conditions</a:t>
            </a:r>
          </a:p>
          <a:p>
            <a:pPr marL="742950" lvl="1" indent="-285750">
              <a:lnSpc>
                <a:spcPct val="150000"/>
              </a:lnSpc>
              <a:buFont typeface="Arial" panose="020B0604020202020204" pitchFamily="34" charset="0"/>
              <a:buChar char="•"/>
            </a:pPr>
            <a:r>
              <a:rPr lang="en-IN" dirty="0"/>
              <a:t>Drivers got to adjust to weather and road conditions – Even the speed loving ones</a:t>
            </a:r>
          </a:p>
          <a:p>
            <a:pPr marL="742950" lvl="1" indent="-285750">
              <a:lnSpc>
                <a:spcPct val="150000"/>
              </a:lnSpc>
              <a:buFont typeface="Arial" panose="020B0604020202020204" pitchFamily="34" charset="0"/>
              <a:buChar char="•"/>
            </a:pPr>
            <a:r>
              <a:rPr lang="en-IN" dirty="0"/>
              <a:t>For ex: When it rains heavily, we tend to drive slowly. In open roads, we drive faster</a:t>
            </a:r>
          </a:p>
        </p:txBody>
      </p:sp>
    </p:spTree>
    <p:extLst>
      <p:ext uri="{BB962C8B-B14F-4D97-AF65-F5344CB8AC3E}">
        <p14:creationId xmlns:p14="http://schemas.microsoft.com/office/powerpoint/2010/main" val="9419033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 name="Group 2">
            <a:extLst>
              <a:ext uri="{FF2B5EF4-FFF2-40B4-BE49-F238E27FC236}">
                <a16:creationId xmlns:a16="http://schemas.microsoft.com/office/drawing/2014/main" id="{67BC595C-B442-74A0-3CA6-6BBA76FEE322}"/>
              </a:ext>
            </a:extLst>
          </p:cNvPr>
          <p:cNvGrpSpPr/>
          <p:nvPr/>
        </p:nvGrpSpPr>
        <p:grpSpPr>
          <a:xfrm>
            <a:off x="0" y="-13252"/>
            <a:ext cx="12192000" cy="1230489"/>
            <a:chOff x="0" y="-13252"/>
            <a:chExt cx="12192000" cy="1230489"/>
          </a:xfrm>
        </p:grpSpPr>
        <p:sp>
          <p:nvSpPr>
            <p:cNvPr id="32" name="Rectangle 31">
              <a:extLst>
                <a:ext uri="{FF2B5EF4-FFF2-40B4-BE49-F238E27FC236}">
                  <a16:creationId xmlns:a16="http://schemas.microsoft.com/office/drawing/2014/main" id="{9AA34293-9245-7067-31B8-2ED34E348BBE}"/>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9D5534C3-30C5-40C9-F935-00EC7FEEB4E3}"/>
                </a:ext>
              </a:extLst>
            </p:cNvPr>
            <p:cNvSpPr txBox="1"/>
            <p:nvPr/>
          </p:nvSpPr>
          <p:spPr>
            <a:xfrm>
              <a:off x="1030415" y="324993"/>
              <a:ext cx="8744702" cy="553998"/>
            </a:xfrm>
            <a:prstGeom prst="rect">
              <a:avLst/>
            </a:prstGeom>
            <a:noFill/>
          </p:spPr>
          <p:txBody>
            <a:bodyPr wrap="none" rtlCol="0">
              <a:spAutoFit/>
            </a:bodyPr>
            <a:lstStyle/>
            <a:p>
              <a:r>
                <a:rPr lang="en-US" sz="3000" b="1" dirty="0">
                  <a:solidFill>
                    <a:schemeClr val="bg1"/>
                  </a:solidFill>
                  <a:latin typeface="Merriweather" pitchFamily="2" charset="77"/>
                </a:rPr>
                <a:t>Refining investment style – Driving analogy</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9A667A76-99D3-62EF-4286-81299AC3C2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18812" y="6045200"/>
            <a:ext cx="1581530" cy="542098"/>
          </a:xfrm>
          <a:prstGeom prst="rect">
            <a:avLst/>
          </a:prstGeom>
        </p:spPr>
      </p:pic>
      <p:sp>
        <p:nvSpPr>
          <p:cNvPr id="6" name="TextBox 5">
            <a:extLst>
              <a:ext uri="{FF2B5EF4-FFF2-40B4-BE49-F238E27FC236}">
                <a16:creationId xmlns:a16="http://schemas.microsoft.com/office/drawing/2014/main" id="{B81AE666-F9F4-3F9D-70AC-1FFEA7E7571F}"/>
              </a:ext>
            </a:extLst>
          </p:cNvPr>
          <p:cNvSpPr txBox="1"/>
          <p:nvPr/>
        </p:nvSpPr>
        <p:spPr>
          <a:xfrm>
            <a:off x="844900" y="1534571"/>
            <a:ext cx="10080171" cy="3788858"/>
          </a:xfrm>
          <a:prstGeom prst="rect">
            <a:avLst/>
          </a:prstGeom>
          <a:noFill/>
        </p:spPr>
        <p:txBody>
          <a:bodyPr wrap="square" rtlCol="0">
            <a:spAutoFit/>
          </a:bodyPr>
          <a:lstStyle/>
          <a:p>
            <a:pPr>
              <a:lnSpc>
                <a:spcPct val="150000"/>
              </a:lnSpc>
            </a:pPr>
            <a:r>
              <a:rPr lang="en-IN" dirty="0"/>
              <a:t>Driving is very similar to investments. We need to assess investment situation and accordingly decide the risk and returns needed.</a:t>
            </a:r>
          </a:p>
          <a:p>
            <a:pPr marL="285750" indent="-285750">
              <a:lnSpc>
                <a:spcPct val="150000"/>
              </a:lnSpc>
              <a:buFont typeface="Arial" panose="020B0604020202020204" pitchFamily="34" charset="0"/>
              <a:buChar char="•"/>
            </a:pPr>
            <a:r>
              <a:rPr lang="en-IN" dirty="0"/>
              <a:t>If we need money urgently or got just enough money, we can’t afford to take risks. We invest the money in FDs.</a:t>
            </a:r>
          </a:p>
          <a:p>
            <a:pPr marL="285750" indent="-285750">
              <a:lnSpc>
                <a:spcPct val="150000"/>
              </a:lnSpc>
              <a:buFont typeface="Arial" panose="020B0604020202020204" pitchFamily="34" charset="0"/>
              <a:buChar char="•"/>
            </a:pPr>
            <a:r>
              <a:rPr lang="en-IN" dirty="0"/>
              <a:t>If the goals are distant, and we got good savings, then we can expect more growth by taking higher risk. Hence, we can invest in equities.</a:t>
            </a:r>
          </a:p>
          <a:p>
            <a:pPr>
              <a:lnSpc>
                <a:spcPct val="150000"/>
              </a:lnSpc>
            </a:pPr>
            <a:endParaRPr lang="en-IN" dirty="0"/>
          </a:p>
          <a:p>
            <a:pPr>
              <a:lnSpc>
                <a:spcPct val="150000"/>
              </a:lnSpc>
            </a:pPr>
            <a:r>
              <a:rPr lang="en-IN" b="1" dirty="0"/>
              <a:t>Your risk tolerance is a combination of your personality and market conditions. At Gulaq, we follow Gear-based investing.</a:t>
            </a:r>
          </a:p>
        </p:txBody>
      </p:sp>
    </p:spTree>
    <p:extLst>
      <p:ext uri="{BB962C8B-B14F-4D97-AF65-F5344CB8AC3E}">
        <p14:creationId xmlns:p14="http://schemas.microsoft.com/office/powerpoint/2010/main" val="30221210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Chart, box and whisker chart&#10;&#10;Description automatically generated">
            <a:extLst>
              <a:ext uri="{FF2B5EF4-FFF2-40B4-BE49-F238E27FC236}">
                <a16:creationId xmlns:a16="http://schemas.microsoft.com/office/drawing/2014/main" id="{F24E150F-8F04-4FDE-673D-8153171A1C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3631" y="2996308"/>
            <a:ext cx="9567706" cy="3286147"/>
          </a:xfrm>
          <a:prstGeom prst="rect">
            <a:avLst/>
          </a:prstGeom>
        </p:spPr>
      </p:pic>
      <p:grpSp>
        <p:nvGrpSpPr>
          <p:cNvPr id="11" name="Group 10">
            <a:extLst>
              <a:ext uri="{FF2B5EF4-FFF2-40B4-BE49-F238E27FC236}">
                <a16:creationId xmlns:a16="http://schemas.microsoft.com/office/drawing/2014/main" id="{17F4CACC-CC24-A64F-B4DA-B5A15EA3A501}"/>
              </a:ext>
            </a:extLst>
          </p:cNvPr>
          <p:cNvGrpSpPr/>
          <p:nvPr/>
        </p:nvGrpSpPr>
        <p:grpSpPr>
          <a:xfrm>
            <a:off x="0" y="6811108"/>
            <a:ext cx="12192000" cy="46892"/>
            <a:chOff x="0" y="6811108"/>
            <a:chExt cx="12192000" cy="46892"/>
          </a:xfrm>
        </p:grpSpPr>
        <p:sp>
          <p:nvSpPr>
            <p:cNvPr id="12" name="Rectangle 11">
              <a:extLst>
                <a:ext uri="{FF2B5EF4-FFF2-40B4-BE49-F238E27FC236}">
                  <a16:creationId xmlns:a16="http://schemas.microsoft.com/office/drawing/2014/main" id="{B45A71A1-ACED-2746-BF08-4E9556BB5A64}"/>
                </a:ext>
              </a:extLst>
            </p:cNvPr>
            <p:cNvSpPr/>
            <p:nvPr/>
          </p:nvSpPr>
          <p:spPr bwMode="auto">
            <a:xfrm>
              <a:off x="0"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3" name="Rectangle 12">
              <a:extLst>
                <a:ext uri="{FF2B5EF4-FFF2-40B4-BE49-F238E27FC236}">
                  <a16:creationId xmlns:a16="http://schemas.microsoft.com/office/drawing/2014/main" id="{7BBA4116-A661-2E4E-AE8B-B8FDF8FCB8CA}"/>
                </a:ext>
              </a:extLst>
            </p:cNvPr>
            <p:cNvSpPr/>
            <p:nvPr/>
          </p:nvSpPr>
          <p:spPr bwMode="auto">
            <a:xfrm>
              <a:off x="597877"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4" name="Rectangle 13">
              <a:extLst>
                <a:ext uri="{FF2B5EF4-FFF2-40B4-BE49-F238E27FC236}">
                  <a16:creationId xmlns:a16="http://schemas.microsoft.com/office/drawing/2014/main" id="{D6D4C26A-CF9A-D54F-870B-1B665E3E1261}"/>
                </a:ext>
              </a:extLst>
            </p:cNvPr>
            <p:cNvSpPr/>
            <p:nvPr/>
          </p:nvSpPr>
          <p:spPr bwMode="auto">
            <a:xfrm>
              <a:off x="1195754"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5" name="Rectangle 14">
              <a:extLst>
                <a:ext uri="{FF2B5EF4-FFF2-40B4-BE49-F238E27FC236}">
                  <a16:creationId xmlns:a16="http://schemas.microsoft.com/office/drawing/2014/main" id="{0DB024D0-80E8-424D-8257-C0033261EEDC}"/>
                </a:ext>
              </a:extLst>
            </p:cNvPr>
            <p:cNvSpPr/>
            <p:nvPr/>
          </p:nvSpPr>
          <p:spPr bwMode="auto">
            <a:xfrm>
              <a:off x="1793631"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6" name="Rectangle 15">
              <a:extLst>
                <a:ext uri="{FF2B5EF4-FFF2-40B4-BE49-F238E27FC236}">
                  <a16:creationId xmlns:a16="http://schemas.microsoft.com/office/drawing/2014/main" id="{0FE05CFB-E685-C64F-BE1B-DC8D281CB459}"/>
                </a:ext>
              </a:extLst>
            </p:cNvPr>
            <p:cNvSpPr/>
            <p:nvPr/>
          </p:nvSpPr>
          <p:spPr bwMode="auto">
            <a:xfrm>
              <a:off x="2391508" y="6811108"/>
              <a:ext cx="906844" cy="46892"/>
            </a:xfrm>
            <a:prstGeom prst="rect">
              <a:avLst/>
            </a:prstGeom>
            <a:solidFill>
              <a:srgbClr val="2B378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7" name="Rectangle 16">
              <a:extLst>
                <a:ext uri="{FF2B5EF4-FFF2-40B4-BE49-F238E27FC236}">
                  <a16:creationId xmlns:a16="http://schemas.microsoft.com/office/drawing/2014/main" id="{7DF28313-DCC1-634D-AACB-898C8EC9E524}"/>
                </a:ext>
              </a:extLst>
            </p:cNvPr>
            <p:cNvSpPr/>
            <p:nvPr/>
          </p:nvSpPr>
          <p:spPr bwMode="auto">
            <a:xfrm>
              <a:off x="2965939"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8" name="Rectangle 17">
              <a:extLst>
                <a:ext uri="{FF2B5EF4-FFF2-40B4-BE49-F238E27FC236}">
                  <a16:creationId xmlns:a16="http://schemas.microsoft.com/office/drawing/2014/main" id="{A502F74C-8293-0148-BAF8-17499F6DF5C3}"/>
                </a:ext>
              </a:extLst>
            </p:cNvPr>
            <p:cNvSpPr/>
            <p:nvPr/>
          </p:nvSpPr>
          <p:spPr bwMode="auto">
            <a:xfrm>
              <a:off x="3567985"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19" name="Rectangle 18">
              <a:extLst>
                <a:ext uri="{FF2B5EF4-FFF2-40B4-BE49-F238E27FC236}">
                  <a16:creationId xmlns:a16="http://schemas.microsoft.com/office/drawing/2014/main" id="{788157DE-5520-C64C-AE06-4936E6C4269F}"/>
                </a:ext>
              </a:extLst>
            </p:cNvPr>
            <p:cNvSpPr/>
            <p:nvPr/>
          </p:nvSpPr>
          <p:spPr bwMode="auto">
            <a:xfrm>
              <a:off x="4138247"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0" name="Rectangle 19">
              <a:extLst>
                <a:ext uri="{FF2B5EF4-FFF2-40B4-BE49-F238E27FC236}">
                  <a16:creationId xmlns:a16="http://schemas.microsoft.com/office/drawing/2014/main" id="{E1478E59-207A-1940-9A3A-3328F0F11415}"/>
                </a:ext>
              </a:extLst>
            </p:cNvPr>
            <p:cNvSpPr/>
            <p:nvPr/>
          </p:nvSpPr>
          <p:spPr bwMode="auto">
            <a:xfrm>
              <a:off x="4736124"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1" name="Rectangle 20">
              <a:extLst>
                <a:ext uri="{FF2B5EF4-FFF2-40B4-BE49-F238E27FC236}">
                  <a16:creationId xmlns:a16="http://schemas.microsoft.com/office/drawing/2014/main" id="{D5A04F2C-1C46-4D4E-85C8-AC3B22B12303}"/>
                </a:ext>
              </a:extLst>
            </p:cNvPr>
            <p:cNvSpPr/>
            <p:nvPr/>
          </p:nvSpPr>
          <p:spPr bwMode="auto">
            <a:xfrm>
              <a:off x="5334001" y="6811108"/>
              <a:ext cx="906844" cy="46892"/>
            </a:xfrm>
            <a:prstGeom prst="rect">
              <a:avLst/>
            </a:prstGeom>
            <a:solidFill>
              <a:srgbClr val="068D5C"/>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2" name="Rectangle 21">
              <a:extLst>
                <a:ext uri="{FF2B5EF4-FFF2-40B4-BE49-F238E27FC236}">
                  <a16:creationId xmlns:a16="http://schemas.microsoft.com/office/drawing/2014/main" id="{9EB14651-261E-AC46-8EE3-3F058E16FE1C}"/>
                </a:ext>
              </a:extLst>
            </p:cNvPr>
            <p:cNvSpPr/>
            <p:nvPr/>
          </p:nvSpPr>
          <p:spPr bwMode="auto">
            <a:xfrm>
              <a:off x="5931878" y="6811108"/>
              <a:ext cx="906844" cy="46892"/>
            </a:xfrm>
            <a:prstGeom prst="rect">
              <a:avLst/>
            </a:prstGeom>
            <a:solidFill>
              <a:srgbClr val="C11B7F"/>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3" name="Rectangle 22">
              <a:extLst>
                <a:ext uri="{FF2B5EF4-FFF2-40B4-BE49-F238E27FC236}">
                  <a16:creationId xmlns:a16="http://schemas.microsoft.com/office/drawing/2014/main" id="{037EC367-433A-8D42-88B9-916C4ACD5DF7}"/>
                </a:ext>
              </a:extLst>
            </p:cNvPr>
            <p:cNvSpPr/>
            <p:nvPr/>
          </p:nvSpPr>
          <p:spPr bwMode="auto">
            <a:xfrm>
              <a:off x="6529755" y="6811108"/>
              <a:ext cx="906844" cy="46892"/>
            </a:xfrm>
            <a:prstGeom prst="rect">
              <a:avLst/>
            </a:prstGeom>
            <a:solidFill>
              <a:srgbClr val="564394"/>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4" name="Rectangle 23">
              <a:extLst>
                <a:ext uri="{FF2B5EF4-FFF2-40B4-BE49-F238E27FC236}">
                  <a16:creationId xmlns:a16="http://schemas.microsoft.com/office/drawing/2014/main" id="{50D7E4DD-01F2-6340-882C-DE3971370B6B}"/>
                </a:ext>
              </a:extLst>
            </p:cNvPr>
            <p:cNvSpPr/>
            <p:nvPr/>
          </p:nvSpPr>
          <p:spPr bwMode="auto">
            <a:xfrm>
              <a:off x="8893648" y="6811108"/>
              <a:ext cx="906844" cy="46892"/>
            </a:xfrm>
            <a:prstGeom prst="rect">
              <a:avLst/>
            </a:prstGeom>
            <a:solidFill>
              <a:srgbClr val="805DA3"/>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5" name="Rectangle 24">
              <a:extLst>
                <a:ext uri="{FF2B5EF4-FFF2-40B4-BE49-F238E27FC236}">
                  <a16:creationId xmlns:a16="http://schemas.microsoft.com/office/drawing/2014/main" id="{B5DA03F9-0C80-E347-AD25-EFFEF05A24E9}"/>
                </a:ext>
              </a:extLst>
            </p:cNvPr>
            <p:cNvSpPr/>
            <p:nvPr/>
          </p:nvSpPr>
          <p:spPr bwMode="auto">
            <a:xfrm>
              <a:off x="7127632" y="6811108"/>
              <a:ext cx="906844" cy="46892"/>
            </a:xfrm>
            <a:prstGeom prst="rect">
              <a:avLst/>
            </a:prstGeom>
            <a:solidFill>
              <a:srgbClr val="C21A7D"/>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6" name="Rectangle 25">
              <a:extLst>
                <a:ext uri="{FF2B5EF4-FFF2-40B4-BE49-F238E27FC236}">
                  <a16:creationId xmlns:a16="http://schemas.microsoft.com/office/drawing/2014/main" id="{46F31D64-16C2-D548-A080-7E00323E7EC6}"/>
                </a:ext>
              </a:extLst>
            </p:cNvPr>
            <p:cNvSpPr/>
            <p:nvPr/>
          </p:nvSpPr>
          <p:spPr bwMode="auto">
            <a:xfrm>
              <a:off x="7697894" y="6811108"/>
              <a:ext cx="906844" cy="46892"/>
            </a:xfrm>
            <a:prstGeom prst="rect">
              <a:avLst/>
            </a:prstGeom>
            <a:solidFill>
              <a:srgbClr val="E76121"/>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7" name="Rectangle 26">
              <a:extLst>
                <a:ext uri="{FF2B5EF4-FFF2-40B4-BE49-F238E27FC236}">
                  <a16:creationId xmlns:a16="http://schemas.microsoft.com/office/drawing/2014/main" id="{0567046D-FAA7-0846-85BB-623027933F2B}"/>
                </a:ext>
              </a:extLst>
            </p:cNvPr>
            <p:cNvSpPr/>
            <p:nvPr/>
          </p:nvSpPr>
          <p:spPr bwMode="auto">
            <a:xfrm>
              <a:off x="8295771" y="6811108"/>
              <a:ext cx="906844" cy="46892"/>
            </a:xfrm>
            <a:prstGeom prst="rect">
              <a:avLst/>
            </a:prstGeom>
            <a:solidFill>
              <a:srgbClr val="B8CE37"/>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8" name="Rectangle 27">
              <a:extLst>
                <a:ext uri="{FF2B5EF4-FFF2-40B4-BE49-F238E27FC236}">
                  <a16:creationId xmlns:a16="http://schemas.microsoft.com/office/drawing/2014/main" id="{91529BE7-D8AD-C547-8D45-B81679FE04FC}"/>
                </a:ext>
              </a:extLst>
            </p:cNvPr>
            <p:cNvSpPr/>
            <p:nvPr/>
          </p:nvSpPr>
          <p:spPr bwMode="auto">
            <a:xfrm>
              <a:off x="9491525" y="6811108"/>
              <a:ext cx="906844" cy="46892"/>
            </a:xfrm>
            <a:prstGeom prst="rect">
              <a:avLst/>
            </a:prstGeom>
            <a:solidFill>
              <a:srgbClr val="31599B"/>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29" name="Rectangle 28">
              <a:extLst>
                <a:ext uri="{FF2B5EF4-FFF2-40B4-BE49-F238E27FC236}">
                  <a16:creationId xmlns:a16="http://schemas.microsoft.com/office/drawing/2014/main" id="{41405493-F631-F64F-8996-CF64939AC0EA}"/>
                </a:ext>
              </a:extLst>
            </p:cNvPr>
            <p:cNvSpPr/>
            <p:nvPr/>
          </p:nvSpPr>
          <p:spPr bwMode="auto">
            <a:xfrm>
              <a:off x="10089402" y="6811108"/>
              <a:ext cx="906844" cy="46892"/>
            </a:xfrm>
            <a:prstGeom prst="rect">
              <a:avLst/>
            </a:prstGeom>
            <a:solidFill>
              <a:srgbClr val="41AFDE"/>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0" name="Rectangle 29">
              <a:extLst>
                <a:ext uri="{FF2B5EF4-FFF2-40B4-BE49-F238E27FC236}">
                  <a16:creationId xmlns:a16="http://schemas.microsoft.com/office/drawing/2014/main" id="{6B76A85B-87CC-EC48-A1A0-28830BCC15B9}"/>
                </a:ext>
              </a:extLst>
            </p:cNvPr>
            <p:cNvSpPr/>
            <p:nvPr/>
          </p:nvSpPr>
          <p:spPr bwMode="auto">
            <a:xfrm>
              <a:off x="10687279" y="6811108"/>
              <a:ext cx="906844" cy="46892"/>
            </a:xfrm>
            <a:prstGeom prst="rect">
              <a:avLst/>
            </a:prstGeom>
            <a:solidFill>
              <a:srgbClr val="00B05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
          <p:nvSpPr>
            <p:cNvPr id="31" name="Rectangle 30">
              <a:extLst>
                <a:ext uri="{FF2B5EF4-FFF2-40B4-BE49-F238E27FC236}">
                  <a16:creationId xmlns:a16="http://schemas.microsoft.com/office/drawing/2014/main" id="{F097B615-7E94-334F-B61A-C13B1A8E3141}"/>
                </a:ext>
              </a:extLst>
            </p:cNvPr>
            <p:cNvSpPr/>
            <p:nvPr/>
          </p:nvSpPr>
          <p:spPr bwMode="auto">
            <a:xfrm>
              <a:off x="11285156" y="6811108"/>
              <a:ext cx="906844" cy="46892"/>
            </a:xfrm>
            <a:prstGeom prst="rect">
              <a:avLst/>
            </a:prstGeom>
            <a:solidFill>
              <a:srgbClr val="0070C0"/>
            </a:solidFill>
            <a:ln w="9525" cap="flat" cmpd="sng" algn="ctr">
              <a:noFill/>
              <a:prstDash val="solid"/>
              <a:round/>
              <a:headEnd type="none" w="med" len="med"/>
              <a:tailEnd type="none" w="med" len="med"/>
            </a:ln>
            <a:effectLst/>
          </p:spPr>
          <p:txBody>
            <a:bodyPr vert="horz" wrap="non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grpSp>
      <p:grpSp>
        <p:nvGrpSpPr>
          <p:cNvPr id="33" name="Group 32">
            <a:extLst>
              <a:ext uri="{FF2B5EF4-FFF2-40B4-BE49-F238E27FC236}">
                <a16:creationId xmlns:a16="http://schemas.microsoft.com/office/drawing/2014/main" id="{F0A9B963-EE29-0929-7C16-D53D03C35232}"/>
              </a:ext>
            </a:extLst>
          </p:cNvPr>
          <p:cNvGrpSpPr/>
          <p:nvPr/>
        </p:nvGrpSpPr>
        <p:grpSpPr>
          <a:xfrm>
            <a:off x="0" y="-13252"/>
            <a:ext cx="12192000" cy="1230489"/>
            <a:chOff x="0" y="-13252"/>
            <a:chExt cx="12192000" cy="1230489"/>
          </a:xfrm>
        </p:grpSpPr>
        <p:sp>
          <p:nvSpPr>
            <p:cNvPr id="36" name="Rectangle 35">
              <a:extLst>
                <a:ext uri="{FF2B5EF4-FFF2-40B4-BE49-F238E27FC236}">
                  <a16:creationId xmlns:a16="http://schemas.microsoft.com/office/drawing/2014/main" id="{6FDFA76B-6BA0-6242-83BB-3C0BCA216D83}"/>
                </a:ext>
              </a:extLst>
            </p:cNvPr>
            <p:cNvSpPr/>
            <p:nvPr/>
          </p:nvSpPr>
          <p:spPr>
            <a:xfrm>
              <a:off x="0" y="-13252"/>
              <a:ext cx="12192000" cy="1230489"/>
            </a:xfrm>
            <a:prstGeom prst="rect">
              <a:avLst/>
            </a:prstGeom>
            <a:gradFill flip="none" rotWithShape="1">
              <a:gsLst>
                <a:gs pos="0">
                  <a:srgbClr val="0070C0"/>
                </a:gs>
                <a:gs pos="100000">
                  <a:srgbClr val="0070C0"/>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TextBox 34">
              <a:extLst>
                <a:ext uri="{FF2B5EF4-FFF2-40B4-BE49-F238E27FC236}">
                  <a16:creationId xmlns:a16="http://schemas.microsoft.com/office/drawing/2014/main" id="{A780994D-EC5B-33F4-AE9F-4A1323BE5BA6}"/>
                </a:ext>
              </a:extLst>
            </p:cNvPr>
            <p:cNvSpPr txBox="1"/>
            <p:nvPr/>
          </p:nvSpPr>
          <p:spPr>
            <a:xfrm>
              <a:off x="1030415" y="324993"/>
              <a:ext cx="4188967" cy="553998"/>
            </a:xfrm>
            <a:prstGeom prst="rect">
              <a:avLst/>
            </a:prstGeom>
            <a:noFill/>
          </p:spPr>
          <p:txBody>
            <a:bodyPr wrap="none" rtlCol="0">
              <a:spAutoFit/>
            </a:bodyPr>
            <a:lstStyle/>
            <a:p>
              <a:r>
                <a:rPr lang="en-US" sz="3000" b="1" dirty="0">
                  <a:solidFill>
                    <a:schemeClr val="bg1"/>
                  </a:solidFill>
                  <a:latin typeface="Merriweather" pitchFamily="2" charset="77"/>
                </a:rPr>
                <a:t>Gear based investing</a:t>
              </a:r>
              <a:endParaRPr lang="en-US" sz="3000" dirty="0">
                <a:solidFill>
                  <a:schemeClr val="bg1"/>
                </a:solidFill>
                <a:latin typeface="Merriweather" pitchFamily="2" charset="77"/>
              </a:endParaRPr>
            </a:p>
          </p:txBody>
        </p:sp>
      </p:grpSp>
      <p:pic>
        <p:nvPicPr>
          <p:cNvPr id="4" name="Picture 3" descr="Icon&#10;&#10;Description automatically generated">
            <a:extLst>
              <a:ext uri="{FF2B5EF4-FFF2-40B4-BE49-F238E27FC236}">
                <a16:creationId xmlns:a16="http://schemas.microsoft.com/office/drawing/2014/main" id="{93BEBFAD-E52F-6086-EA90-F107B2CABE2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318812" y="6035040"/>
            <a:ext cx="1581530" cy="542098"/>
          </a:xfrm>
          <a:prstGeom prst="rect">
            <a:avLst/>
          </a:prstGeom>
        </p:spPr>
      </p:pic>
      <p:graphicFrame>
        <p:nvGraphicFramePr>
          <p:cNvPr id="2" name="Table 4">
            <a:extLst>
              <a:ext uri="{FF2B5EF4-FFF2-40B4-BE49-F238E27FC236}">
                <a16:creationId xmlns:a16="http://schemas.microsoft.com/office/drawing/2014/main" id="{85541153-440E-7A19-BCDD-16B5484FE149}"/>
              </a:ext>
            </a:extLst>
          </p:cNvPr>
          <p:cNvGraphicFramePr>
            <a:graphicFrameLocks noGrp="1"/>
          </p:cNvGraphicFramePr>
          <p:nvPr>
            <p:extLst>
              <p:ext uri="{D42A27DB-BD31-4B8C-83A1-F6EECF244321}">
                <p14:modId xmlns:p14="http://schemas.microsoft.com/office/powerpoint/2010/main" val="2451176479"/>
              </p:ext>
            </p:extLst>
          </p:nvPr>
        </p:nvGraphicFramePr>
        <p:xfrm>
          <a:off x="1064715" y="1358133"/>
          <a:ext cx="9940743" cy="1594612"/>
        </p:xfrm>
        <a:graphic>
          <a:graphicData uri="http://schemas.openxmlformats.org/drawingml/2006/table">
            <a:tbl>
              <a:tblPr firstRow="1" bandRow="1">
                <a:tableStyleId>{5C22544A-7EE6-4342-B048-85BDC9FD1C3A}</a:tableStyleId>
              </a:tblPr>
              <a:tblGrid>
                <a:gridCol w="1868780">
                  <a:extLst>
                    <a:ext uri="{9D8B030D-6E8A-4147-A177-3AD203B41FA5}">
                      <a16:colId xmlns:a16="http://schemas.microsoft.com/office/drawing/2014/main" val="1660574380"/>
                    </a:ext>
                  </a:extLst>
                </a:gridCol>
                <a:gridCol w="1295400">
                  <a:extLst>
                    <a:ext uri="{9D8B030D-6E8A-4147-A177-3AD203B41FA5}">
                      <a16:colId xmlns:a16="http://schemas.microsoft.com/office/drawing/2014/main" val="1306631811"/>
                    </a:ext>
                  </a:extLst>
                </a:gridCol>
                <a:gridCol w="1230085">
                  <a:extLst>
                    <a:ext uri="{9D8B030D-6E8A-4147-A177-3AD203B41FA5}">
                      <a16:colId xmlns:a16="http://schemas.microsoft.com/office/drawing/2014/main" val="3229099758"/>
                    </a:ext>
                  </a:extLst>
                </a:gridCol>
                <a:gridCol w="1328058">
                  <a:extLst>
                    <a:ext uri="{9D8B030D-6E8A-4147-A177-3AD203B41FA5}">
                      <a16:colId xmlns:a16="http://schemas.microsoft.com/office/drawing/2014/main" val="3935470327"/>
                    </a:ext>
                  </a:extLst>
                </a:gridCol>
                <a:gridCol w="1458685">
                  <a:extLst>
                    <a:ext uri="{9D8B030D-6E8A-4147-A177-3AD203B41FA5}">
                      <a16:colId xmlns:a16="http://schemas.microsoft.com/office/drawing/2014/main" val="3909646141"/>
                    </a:ext>
                  </a:extLst>
                </a:gridCol>
                <a:gridCol w="1360715">
                  <a:extLst>
                    <a:ext uri="{9D8B030D-6E8A-4147-A177-3AD203B41FA5}">
                      <a16:colId xmlns:a16="http://schemas.microsoft.com/office/drawing/2014/main" val="1924427583"/>
                    </a:ext>
                  </a:extLst>
                </a:gridCol>
                <a:gridCol w="1399020">
                  <a:extLst>
                    <a:ext uri="{9D8B030D-6E8A-4147-A177-3AD203B41FA5}">
                      <a16:colId xmlns:a16="http://schemas.microsoft.com/office/drawing/2014/main" val="3089082711"/>
                    </a:ext>
                  </a:extLst>
                </a:gridCol>
              </a:tblGrid>
              <a:tr h="370840">
                <a:tc>
                  <a:txBody>
                    <a:bodyPr/>
                    <a:lstStyle/>
                    <a:p>
                      <a:pPr>
                        <a:lnSpc>
                          <a:spcPct val="120000"/>
                        </a:lnSpc>
                      </a:pPr>
                      <a:endParaRPr lang="en-IN"/>
                    </a:p>
                  </a:txBody>
                  <a:tcPr/>
                </a:tc>
                <a:tc>
                  <a:txBody>
                    <a:bodyPr/>
                    <a:lstStyle/>
                    <a:p>
                      <a:pPr algn="ctr">
                        <a:lnSpc>
                          <a:spcPct val="120000"/>
                        </a:lnSpc>
                      </a:pPr>
                      <a:r>
                        <a:rPr lang="en-IN" dirty="0"/>
                        <a:t>Gear 6</a:t>
                      </a:r>
                    </a:p>
                  </a:txBody>
                  <a:tcPr/>
                </a:tc>
                <a:tc>
                  <a:txBody>
                    <a:bodyPr/>
                    <a:lstStyle/>
                    <a:p>
                      <a:pPr algn="ctr">
                        <a:lnSpc>
                          <a:spcPct val="120000"/>
                        </a:lnSpc>
                      </a:pPr>
                      <a:r>
                        <a:rPr lang="en-IN" dirty="0"/>
                        <a:t>Gear 5</a:t>
                      </a:r>
                    </a:p>
                  </a:txBody>
                  <a:tcPr/>
                </a:tc>
                <a:tc>
                  <a:txBody>
                    <a:bodyPr/>
                    <a:lstStyle/>
                    <a:p>
                      <a:pPr algn="ctr">
                        <a:lnSpc>
                          <a:spcPct val="120000"/>
                        </a:lnSpc>
                      </a:pPr>
                      <a:r>
                        <a:rPr lang="en-IN" dirty="0"/>
                        <a:t>Gear 4</a:t>
                      </a:r>
                    </a:p>
                  </a:txBody>
                  <a:tcPr/>
                </a:tc>
                <a:tc>
                  <a:txBody>
                    <a:bodyPr/>
                    <a:lstStyle/>
                    <a:p>
                      <a:pPr algn="ctr">
                        <a:lnSpc>
                          <a:spcPct val="120000"/>
                        </a:lnSpc>
                      </a:pPr>
                      <a:r>
                        <a:rPr lang="en-IN" dirty="0"/>
                        <a:t>Gear 3</a:t>
                      </a:r>
                    </a:p>
                  </a:txBody>
                  <a:tcPr/>
                </a:tc>
                <a:tc>
                  <a:txBody>
                    <a:bodyPr/>
                    <a:lstStyle/>
                    <a:p>
                      <a:pPr algn="ctr">
                        <a:lnSpc>
                          <a:spcPct val="120000"/>
                        </a:lnSpc>
                      </a:pPr>
                      <a:r>
                        <a:rPr lang="en-IN" dirty="0"/>
                        <a:t>Gear 2</a:t>
                      </a:r>
                    </a:p>
                  </a:txBody>
                  <a:tcPr/>
                </a:tc>
                <a:tc>
                  <a:txBody>
                    <a:bodyPr/>
                    <a:lstStyle/>
                    <a:p>
                      <a:pPr algn="ctr">
                        <a:lnSpc>
                          <a:spcPct val="120000"/>
                        </a:lnSpc>
                      </a:pPr>
                      <a:r>
                        <a:rPr lang="en-IN" dirty="0"/>
                        <a:t>Gear 1</a:t>
                      </a:r>
                    </a:p>
                  </a:txBody>
                  <a:tcPr/>
                </a:tc>
                <a:extLst>
                  <a:ext uri="{0D108BD9-81ED-4DB2-BD59-A6C34878D82A}">
                    <a16:rowId xmlns:a16="http://schemas.microsoft.com/office/drawing/2014/main" val="3720769226"/>
                  </a:ext>
                </a:extLst>
              </a:tr>
              <a:tr h="370840">
                <a:tc>
                  <a:txBody>
                    <a:bodyPr/>
                    <a:lstStyle/>
                    <a:p>
                      <a:pPr>
                        <a:lnSpc>
                          <a:spcPct val="120000"/>
                        </a:lnSpc>
                      </a:pPr>
                      <a:r>
                        <a:rPr lang="en-IN" dirty="0"/>
                        <a:t>Equity</a:t>
                      </a:r>
                    </a:p>
                  </a:txBody>
                  <a:tcPr/>
                </a:tc>
                <a:tc>
                  <a:txBody>
                    <a:bodyPr/>
                    <a:lstStyle/>
                    <a:p>
                      <a:pPr algn="ctr">
                        <a:lnSpc>
                          <a:spcPct val="120000"/>
                        </a:lnSpc>
                      </a:pPr>
                      <a:r>
                        <a:rPr lang="en-IN" dirty="0"/>
                        <a:t>100%</a:t>
                      </a:r>
                    </a:p>
                  </a:txBody>
                  <a:tcPr/>
                </a:tc>
                <a:tc>
                  <a:txBody>
                    <a:bodyPr/>
                    <a:lstStyle/>
                    <a:p>
                      <a:pPr algn="ctr">
                        <a:lnSpc>
                          <a:spcPct val="120000"/>
                        </a:lnSpc>
                      </a:pPr>
                      <a:r>
                        <a:rPr lang="en-IN" dirty="0"/>
                        <a:t>80%</a:t>
                      </a:r>
                    </a:p>
                  </a:txBody>
                  <a:tcPr/>
                </a:tc>
                <a:tc>
                  <a:txBody>
                    <a:bodyPr/>
                    <a:lstStyle/>
                    <a:p>
                      <a:pPr algn="ctr">
                        <a:lnSpc>
                          <a:spcPct val="120000"/>
                        </a:lnSpc>
                      </a:pPr>
                      <a:r>
                        <a:rPr lang="en-IN" dirty="0"/>
                        <a:t>60%</a:t>
                      </a:r>
                    </a:p>
                  </a:txBody>
                  <a:tcPr/>
                </a:tc>
                <a:tc>
                  <a:txBody>
                    <a:bodyPr/>
                    <a:lstStyle/>
                    <a:p>
                      <a:pPr algn="ctr">
                        <a:lnSpc>
                          <a:spcPct val="120000"/>
                        </a:lnSpc>
                      </a:pPr>
                      <a:r>
                        <a:rPr lang="en-IN" dirty="0"/>
                        <a:t>40%</a:t>
                      </a:r>
                    </a:p>
                  </a:txBody>
                  <a:tcPr/>
                </a:tc>
                <a:tc>
                  <a:txBody>
                    <a:bodyPr/>
                    <a:lstStyle/>
                    <a:p>
                      <a:pPr algn="ctr">
                        <a:lnSpc>
                          <a:spcPct val="120000"/>
                        </a:lnSpc>
                      </a:pPr>
                      <a:r>
                        <a:rPr lang="en-IN" dirty="0"/>
                        <a:t>20%</a:t>
                      </a:r>
                    </a:p>
                  </a:txBody>
                  <a:tcPr/>
                </a:tc>
                <a:tc>
                  <a:txBody>
                    <a:bodyPr/>
                    <a:lstStyle/>
                    <a:p>
                      <a:pPr algn="ctr">
                        <a:lnSpc>
                          <a:spcPct val="120000"/>
                        </a:lnSpc>
                      </a:pPr>
                      <a:r>
                        <a:rPr lang="en-IN" dirty="0"/>
                        <a:t>0%</a:t>
                      </a:r>
                    </a:p>
                  </a:txBody>
                  <a:tcPr/>
                </a:tc>
                <a:extLst>
                  <a:ext uri="{0D108BD9-81ED-4DB2-BD59-A6C34878D82A}">
                    <a16:rowId xmlns:a16="http://schemas.microsoft.com/office/drawing/2014/main" val="9449540"/>
                  </a:ext>
                </a:extLst>
              </a:tr>
              <a:tr h="370840">
                <a:tc>
                  <a:txBody>
                    <a:bodyPr/>
                    <a:lstStyle/>
                    <a:p>
                      <a:pPr>
                        <a:lnSpc>
                          <a:spcPct val="120000"/>
                        </a:lnSpc>
                      </a:pPr>
                      <a:r>
                        <a:rPr lang="en-IN" dirty="0"/>
                        <a:t>Debt</a:t>
                      </a:r>
                    </a:p>
                  </a:txBody>
                  <a:tcPr/>
                </a:tc>
                <a:tc>
                  <a:txBody>
                    <a:bodyPr/>
                    <a:lstStyle/>
                    <a:p>
                      <a:pPr algn="ctr">
                        <a:lnSpc>
                          <a:spcPct val="120000"/>
                        </a:lnSpc>
                      </a:pPr>
                      <a:r>
                        <a:rPr lang="en-IN" dirty="0"/>
                        <a:t>0%</a:t>
                      </a:r>
                    </a:p>
                  </a:txBody>
                  <a:tcPr/>
                </a:tc>
                <a:tc>
                  <a:txBody>
                    <a:bodyPr/>
                    <a:lstStyle/>
                    <a:p>
                      <a:pPr algn="ctr">
                        <a:lnSpc>
                          <a:spcPct val="120000"/>
                        </a:lnSpc>
                      </a:pPr>
                      <a:r>
                        <a:rPr lang="en-IN" dirty="0"/>
                        <a:t>20%</a:t>
                      </a:r>
                    </a:p>
                  </a:txBody>
                  <a:tcPr/>
                </a:tc>
                <a:tc>
                  <a:txBody>
                    <a:bodyPr/>
                    <a:lstStyle/>
                    <a:p>
                      <a:pPr algn="ctr">
                        <a:lnSpc>
                          <a:spcPct val="120000"/>
                        </a:lnSpc>
                      </a:pPr>
                      <a:r>
                        <a:rPr lang="en-IN" dirty="0"/>
                        <a:t>40%</a:t>
                      </a:r>
                    </a:p>
                  </a:txBody>
                  <a:tcPr/>
                </a:tc>
                <a:tc>
                  <a:txBody>
                    <a:bodyPr/>
                    <a:lstStyle/>
                    <a:p>
                      <a:pPr algn="ctr">
                        <a:lnSpc>
                          <a:spcPct val="120000"/>
                        </a:lnSpc>
                      </a:pPr>
                      <a:r>
                        <a:rPr lang="en-IN" dirty="0"/>
                        <a:t>60%</a:t>
                      </a:r>
                    </a:p>
                  </a:txBody>
                  <a:tcPr/>
                </a:tc>
                <a:tc>
                  <a:txBody>
                    <a:bodyPr/>
                    <a:lstStyle/>
                    <a:p>
                      <a:pPr algn="ctr">
                        <a:lnSpc>
                          <a:spcPct val="120000"/>
                        </a:lnSpc>
                      </a:pPr>
                      <a:r>
                        <a:rPr lang="en-IN" dirty="0"/>
                        <a:t>80%</a:t>
                      </a:r>
                    </a:p>
                  </a:txBody>
                  <a:tcPr/>
                </a:tc>
                <a:tc>
                  <a:txBody>
                    <a:bodyPr/>
                    <a:lstStyle/>
                    <a:p>
                      <a:pPr algn="ctr">
                        <a:lnSpc>
                          <a:spcPct val="120000"/>
                        </a:lnSpc>
                      </a:pPr>
                      <a:r>
                        <a:rPr lang="en-IN" dirty="0"/>
                        <a:t>100%</a:t>
                      </a:r>
                    </a:p>
                  </a:txBody>
                  <a:tcPr/>
                </a:tc>
                <a:extLst>
                  <a:ext uri="{0D108BD9-81ED-4DB2-BD59-A6C34878D82A}">
                    <a16:rowId xmlns:a16="http://schemas.microsoft.com/office/drawing/2014/main" val="4021719802"/>
                  </a:ext>
                </a:extLst>
              </a:tr>
              <a:tr h="370840">
                <a:tc>
                  <a:txBody>
                    <a:bodyPr/>
                    <a:lstStyle/>
                    <a:p>
                      <a:pPr>
                        <a:lnSpc>
                          <a:spcPct val="120000"/>
                        </a:lnSpc>
                      </a:pPr>
                      <a:r>
                        <a:rPr lang="en-IN" dirty="0"/>
                        <a:t>Average Returns</a:t>
                      </a:r>
                    </a:p>
                  </a:txBody>
                  <a:tcPr/>
                </a:tc>
                <a:tc>
                  <a:txBody>
                    <a:bodyPr/>
                    <a:lstStyle/>
                    <a:p>
                      <a:pPr algn="ctr">
                        <a:lnSpc>
                          <a:spcPct val="120000"/>
                        </a:lnSpc>
                      </a:pPr>
                      <a:r>
                        <a:rPr lang="en-IN" dirty="0"/>
                        <a:t>11.2%</a:t>
                      </a:r>
                    </a:p>
                  </a:txBody>
                  <a:tcPr/>
                </a:tc>
                <a:tc>
                  <a:txBody>
                    <a:bodyPr/>
                    <a:lstStyle/>
                    <a:p>
                      <a:pPr algn="ctr">
                        <a:lnSpc>
                          <a:spcPct val="120000"/>
                        </a:lnSpc>
                      </a:pPr>
                      <a:r>
                        <a:rPr lang="en-IN" dirty="0"/>
                        <a:t>11.1%</a:t>
                      </a:r>
                    </a:p>
                  </a:txBody>
                  <a:tcPr/>
                </a:tc>
                <a:tc>
                  <a:txBody>
                    <a:bodyPr/>
                    <a:lstStyle/>
                    <a:p>
                      <a:pPr algn="ctr">
                        <a:lnSpc>
                          <a:spcPct val="120000"/>
                        </a:lnSpc>
                      </a:pPr>
                      <a:r>
                        <a:rPr lang="en-IN" dirty="0"/>
                        <a:t>10.76%</a:t>
                      </a:r>
                    </a:p>
                  </a:txBody>
                  <a:tcPr/>
                </a:tc>
                <a:tc>
                  <a:txBody>
                    <a:bodyPr/>
                    <a:lstStyle/>
                    <a:p>
                      <a:pPr algn="ctr">
                        <a:lnSpc>
                          <a:spcPct val="120000"/>
                        </a:lnSpc>
                      </a:pPr>
                      <a:r>
                        <a:rPr lang="en-IN" dirty="0"/>
                        <a:t>10.16%</a:t>
                      </a:r>
                    </a:p>
                  </a:txBody>
                  <a:tcPr/>
                </a:tc>
                <a:tc>
                  <a:txBody>
                    <a:bodyPr/>
                    <a:lstStyle/>
                    <a:p>
                      <a:pPr algn="ctr">
                        <a:lnSpc>
                          <a:spcPct val="120000"/>
                        </a:lnSpc>
                      </a:pPr>
                      <a:r>
                        <a:rPr lang="en-IN" dirty="0"/>
                        <a:t>9.29%</a:t>
                      </a:r>
                    </a:p>
                  </a:txBody>
                  <a:tcPr/>
                </a:tc>
                <a:tc>
                  <a:txBody>
                    <a:bodyPr/>
                    <a:lstStyle/>
                    <a:p>
                      <a:pPr algn="ctr">
                        <a:lnSpc>
                          <a:spcPct val="120000"/>
                        </a:lnSpc>
                      </a:pPr>
                      <a:r>
                        <a:rPr lang="en-IN" dirty="0"/>
                        <a:t>8.2%</a:t>
                      </a:r>
                    </a:p>
                  </a:txBody>
                  <a:tcPr/>
                </a:tc>
                <a:extLst>
                  <a:ext uri="{0D108BD9-81ED-4DB2-BD59-A6C34878D82A}">
                    <a16:rowId xmlns:a16="http://schemas.microsoft.com/office/drawing/2014/main" val="4011000677"/>
                  </a:ext>
                </a:extLst>
              </a:tr>
            </a:tbl>
          </a:graphicData>
        </a:graphic>
      </p:graphicFrame>
    </p:spTree>
    <p:extLst>
      <p:ext uri="{BB962C8B-B14F-4D97-AF65-F5344CB8AC3E}">
        <p14:creationId xmlns:p14="http://schemas.microsoft.com/office/powerpoint/2010/main" val="3011328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7137</TotalTime>
  <Words>1451</Words>
  <Application>Microsoft Office PowerPoint</Application>
  <PresentationFormat>Widescreen</PresentationFormat>
  <Paragraphs>231</Paragraphs>
  <Slides>21</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Calibri Light</vt:lpstr>
      <vt:lpstr>Merriweather</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Vivek Sharma</dc:creator>
  <cp:lastModifiedBy>Bhimana Rama Krishna</cp:lastModifiedBy>
  <cp:revision>181</cp:revision>
  <dcterms:created xsi:type="dcterms:W3CDTF">2022-05-05T11:26:34Z</dcterms:created>
  <dcterms:modified xsi:type="dcterms:W3CDTF">2023-04-12T13:01:24Z</dcterms:modified>
</cp:coreProperties>
</file>